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66" r:id="rId3"/>
    <p:sldId id="290" r:id="rId4"/>
    <p:sldId id="271" r:id="rId5"/>
    <p:sldId id="274" r:id="rId6"/>
    <p:sldId id="268" r:id="rId7"/>
    <p:sldId id="289" r:id="rId8"/>
    <p:sldId id="291" r:id="rId9"/>
    <p:sldId id="282" r:id="rId10"/>
    <p:sldId id="292" r:id="rId11"/>
    <p:sldId id="293" r:id="rId12"/>
    <p:sldId id="294" r:id="rId13"/>
    <p:sldId id="295" r:id="rId14"/>
    <p:sldId id="296" r:id="rId15"/>
    <p:sldId id="297" r:id="rId16"/>
    <p:sldId id="300" r:id="rId17"/>
    <p:sldId id="298" r:id="rId18"/>
    <p:sldId id="299" r:id="rId19"/>
    <p:sldId id="277" r:id="rId20"/>
    <p:sldId id="287"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1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20"/>
    <p:restoredTop sz="94486"/>
  </p:normalViewPr>
  <p:slideViewPr>
    <p:cSldViewPr snapToGrid="0" snapToObjects="1">
      <p:cViewPr varScale="1">
        <p:scale>
          <a:sx n="40" d="100"/>
          <a:sy n="40" d="100"/>
        </p:scale>
        <p:origin x="972" y="78"/>
      </p:cViewPr>
      <p:guideLst/>
    </p:cSldViewPr>
  </p:slideViewPr>
  <p:notesTextViewPr>
    <p:cViewPr>
      <p:scale>
        <a:sx n="1" d="1"/>
        <a:sy n="1" d="1"/>
      </p:scale>
      <p:origin x="0" y="-2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D85F0-C570-4953-868F-96E3C376FF50}" type="datetimeFigureOut">
              <a:rPr lang="en-US" smtClean="0"/>
              <a:t>5/24/2021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CABCF-6CE9-4CBB-958B-3D0AA111AE48}" type="slidenum">
              <a:rPr lang="en-US" smtClean="0"/>
              <a:t>‹#›</a:t>
            </a:fld>
            <a:endParaRPr lang="en-US"/>
          </a:p>
        </p:txBody>
      </p:sp>
    </p:spTree>
    <p:extLst>
      <p:ext uri="{BB962C8B-B14F-4D97-AF65-F5344CB8AC3E}">
        <p14:creationId xmlns:p14="http://schemas.microsoft.com/office/powerpoint/2010/main" val="3462440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mazon.com/Katie-Couric-Advice-Lessons-Extraordinary/dp/B00HTK4IDO/ref=pd_lpo_14_img_0/143-6924644-9099519?_encoding=UTF8&amp;pd_rd_i=B00HTK4IDO&amp;pd_rd_r=398864ab-e441-4695-9c45-f022d2ce839a&amp;pd_rd_w=VsFEm&amp;pd_rd_wg=uxvXI&amp;pf_rd_p=a0d6e967-6561-454c-84f8-2ce2c92b79a6&amp;pf_rd_r=520G4VFER39GJ7CD3ZN3&amp;psc=1&amp;refRID=520G4VFER39GJ7CD3ZN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2CABCF-6CE9-4CBB-958B-3D0AA111AE48}" type="slidenum">
              <a:rPr lang="en-US" smtClean="0"/>
              <a:t>2</a:t>
            </a:fld>
            <a:endParaRPr lang="en-US"/>
          </a:p>
        </p:txBody>
      </p:sp>
    </p:spTree>
    <p:extLst>
      <p:ext uri="{BB962C8B-B14F-4D97-AF65-F5344CB8AC3E}">
        <p14:creationId xmlns:p14="http://schemas.microsoft.com/office/powerpoint/2010/main" val="3176803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As marketing continued to evolve, I paid attention.  Podcasts were becoming popular and in 2017, I decided to start one to support my marketing efforts.  My clients were now larger companies and I thought a great way to meet leaders was to interview them.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 colleague suggested I write a White Paper so I could do interviews and I thought this was a better idea.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11</a:t>
            </a:fld>
            <a:endParaRPr lang="en-US"/>
          </a:p>
        </p:txBody>
      </p:sp>
    </p:spTree>
    <p:extLst>
      <p:ext uri="{BB962C8B-B14F-4D97-AF65-F5344CB8AC3E}">
        <p14:creationId xmlns:p14="http://schemas.microsoft.com/office/powerpoint/2010/main" val="547017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 knew it was time to develop a narrower Point of View, I thought Of Larry </a:t>
            </a:r>
            <a:r>
              <a:rPr lang="en-US" sz="1800" b="0" i="0" u="none" strike="noStrike" dirty="0" err="1">
                <a:solidFill>
                  <a:srgbClr val="000000"/>
                </a:solidFill>
                <a:effectLst/>
                <a:latin typeface="Arial" panose="020B0604020202020204" pitchFamily="34" charset="0"/>
              </a:rPr>
              <a:t>Winget</a:t>
            </a:r>
            <a:r>
              <a:rPr lang="en-US" sz="1800" b="0" i="0" u="none" strike="noStrike" dirty="0">
                <a:solidFill>
                  <a:srgbClr val="000000"/>
                </a:solidFill>
                <a:effectLst/>
                <a:latin typeface="Arial" panose="020B0604020202020204" pitchFamily="34" charset="0"/>
              </a:rPr>
              <a:t> and his narrow POV and when I thought about all the business and life success I had I knew the POV came down to the power of relationships.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Share Leslie </a:t>
            </a:r>
            <a:r>
              <a:rPr lang="en-US" sz="1800" b="0" i="0" u="none" strike="noStrike" dirty="0" err="1">
                <a:solidFill>
                  <a:srgbClr val="000000"/>
                </a:solidFill>
                <a:effectLst/>
                <a:latin typeface="Arial" panose="020B0604020202020204" pitchFamily="34" charset="0"/>
              </a:rPr>
              <a:t>Kobrin</a:t>
            </a:r>
            <a:r>
              <a:rPr lang="en-US" sz="1800" b="0" i="0" u="none" strike="noStrike" dirty="0">
                <a:solidFill>
                  <a:srgbClr val="000000"/>
                </a:solidFill>
                <a:effectLst/>
                <a:latin typeface="Arial" panose="020B0604020202020204" pitchFamily="34" charset="0"/>
              </a:rPr>
              <a:t> story on relationship</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12</a:t>
            </a:fld>
            <a:endParaRPr lang="en-US"/>
          </a:p>
        </p:txBody>
      </p:sp>
    </p:spTree>
    <p:extLst>
      <p:ext uri="{BB962C8B-B14F-4D97-AF65-F5344CB8AC3E}">
        <p14:creationId xmlns:p14="http://schemas.microsoft.com/office/powerpoint/2010/main" val="115053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power of PR in your brand.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13</a:t>
            </a:fld>
            <a:endParaRPr lang="en-US"/>
          </a:p>
        </p:txBody>
      </p:sp>
    </p:spTree>
    <p:extLst>
      <p:ext uri="{BB962C8B-B14F-4D97-AF65-F5344CB8AC3E}">
        <p14:creationId xmlns:p14="http://schemas.microsoft.com/office/powerpoint/2010/main" val="1690101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Talk about interviews for 3</a:t>
            </a:r>
            <a:r>
              <a:rPr lang="en-US" sz="1800" b="0" i="0" u="none" strike="noStrike" baseline="30000" dirty="0">
                <a:solidFill>
                  <a:srgbClr val="000000"/>
                </a:solidFill>
                <a:effectLst/>
                <a:latin typeface="Arial" panose="020B0604020202020204" pitchFamily="34" charset="0"/>
              </a:rPr>
              <a:t>rd</a:t>
            </a:r>
            <a:r>
              <a:rPr lang="en-US" sz="1800" b="0" i="0" u="none" strike="noStrike" dirty="0">
                <a:solidFill>
                  <a:srgbClr val="000000"/>
                </a:solidFill>
                <a:effectLst/>
                <a:latin typeface="Arial" panose="020B0604020202020204" pitchFamily="34" charset="0"/>
              </a:rPr>
              <a:t> book and how this is being used to grow my business… with this concept we have also added in Slater Success Live on Linked in.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14</a:t>
            </a:fld>
            <a:endParaRPr lang="en-US"/>
          </a:p>
        </p:txBody>
      </p:sp>
    </p:spTree>
    <p:extLst>
      <p:ext uri="{BB962C8B-B14F-4D97-AF65-F5344CB8AC3E}">
        <p14:creationId xmlns:p14="http://schemas.microsoft.com/office/powerpoint/2010/main" val="240570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444444"/>
                </a:solidFill>
                <a:effectLst/>
                <a:latin typeface="Arial" panose="020B0604020202020204" pitchFamily="34" charset="0"/>
              </a:rPr>
              <a:t>Sigler was one of the first authors to see the potential in fiction podcasts. He originally released </a:t>
            </a:r>
            <a:r>
              <a:rPr lang="en-US" sz="1800" b="0" i="0" u="none" strike="noStrike" dirty="0" err="1">
                <a:solidFill>
                  <a:srgbClr val="444444"/>
                </a:solidFill>
                <a:effectLst/>
                <a:latin typeface="Arial" panose="020B0604020202020204" pitchFamily="34" charset="0"/>
              </a:rPr>
              <a:t>Earthcore</a:t>
            </a:r>
            <a:r>
              <a:rPr lang="en-US" sz="1800" b="0" i="0" u="none" strike="noStrike" dirty="0">
                <a:solidFill>
                  <a:srgbClr val="444444"/>
                </a:solidFill>
                <a:effectLst/>
                <a:latin typeface="Arial" panose="020B0604020202020204" pitchFamily="34" charset="0"/>
              </a:rPr>
              <a:t> as an early </a:t>
            </a:r>
            <a:r>
              <a:rPr lang="en-US" sz="1800" b="0" i="0" u="none" strike="noStrike" dirty="0" err="1">
                <a:solidFill>
                  <a:srgbClr val="444444"/>
                </a:solidFill>
                <a:effectLst/>
                <a:latin typeface="Arial" panose="020B0604020202020204" pitchFamily="34" charset="0"/>
              </a:rPr>
              <a:t>ebook</a:t>
            </a:r>
            <a:r>
              <a:rPr lang="en-US" sz="1800" b="0" i="0" u="none" strike="noStrike" dirty="0">
                <a:solidFill>
                  <a:srgbClr val="444444"/>
                </a:solidFill>
                <a:effectLst/>
                <a:latin typeface="Arial" panose="020B0604020202020204" pitchFamily="34" charset="0"/>
              </a:rPr>
              <a:t>, but when his publisher went belly-up, Sigler decided to try to find a new audience for it in the form of a podcast. It worked: the show eventually gathered an audience of about 10,000 weekly listeners, which he leveraged into a traditional print publication deal. </a:t>
            </a:r>
            <a:endParaRPr lang="en-US" b="0" dirty="0">
              <a:effectLst/>
            </a:endParaRPr>
          </a:p>
          <a:p>
            <a:pPr rtl="0">
              <a:spcBef>
                <a:spcPts val="0"/>
              </a:spcBef>
              <a:spcAft>
                <a:spcPts val="0"/>
              </a:spcAft>
            </a:pPr>
            <a:br>
              <a:rPr lang="en-US" b="0" dirty="0">
                <a:effectLst/>
              </a:rPr>
            </a:br>
            <a:r>
              <a:rPr lang="en-US" sz="1800" b="0" i="0" u="none" strike="noStrike" dirty="0">
                <a:solidFill>
                  <a:srgbClr val="444444"/>
                </a:solidFill>
                <a:effectLst/>
                <a:latin typeface="Arial" panose="020B0604020202020204" pitchFamily="34" charset="0"/>
              </a:rPr>
              <a:t>Speaking of Joseph Fink, he is one of the most successful folks in the podcast-to-book game (and soon the podcast-to-book-to-television game). This story, based on the podcast of the same name, follows Keisha, a long-haul truck driver on a cross-country search for clues regarding the disappearance of her wife, who she refuses to believe is dead even after the funeral. The journey leads her into a complex web of dark conspiracies and stomach-churning terror. Fink was inspired by his experiences living in and out of his van while driving around the country performing live episodes of </a:t>
            </a:r>
            <a:r>
              <a:rPr lang="en-US" sz="1800" b="0" i="1" u="none" strike="noStrike" dirty="0">
                <a:solidFill>
                  <a:srgbClr val="444444"/>
                </a:solidFill>
                <a:effectLst/>
                <a:latin typeface="Arial" panose="020B0604020202020204" pitchFamily="34" charset="0"/>
              </a:rPr>
              <a:t>Welcome to Night Vale</a:t>
            </a:r>
            <a:r>
              <a:rPr lang="en-US" sz="1800" b="0" i="0" u="none" strike="noStrike" dirty="0">
                <a:solidFill>
                  <a:srgbClr val="444444"/>
                </a:solidFill>
                <a:effectLst/>
                <a:latin typeface="Arial" panose="020B0604020202020204" pitchFamily="34" charset="0"/>
              </a:rPr>
              <a:t>; taken as a travelogue of these weird United States, it’s by turns haunting, touching, and downright terrifying, with a particularly memorable villain—a slouching bag of distended flesh known as the Hungry Man—who will stalk your nightmares.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So for those fiction writers out there, there are various approaches that will integrate traditional publishing, non traditional publishing and podcasting.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Slide 9:  Target Message, Nike message, Suzie Orman message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 mentioned your Point of View, It is important in marketing and in writing.  Be clear on what you stand for… many people believe you have to piss someone off in marketing. That is not true look at the brands above and what they stand for.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Share Allison’s story per Bill Glazer</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Glazer Kennedy’s insider circle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15</a:t>
            </a:fld>
            <a:endParaRPr lang="en-US"/>
          </a:p>
        </p:txBody>
      </p:sp>
    </p:spTree>
    <p:extLst>
      <p:ext uri="{BB962C8B-B14F-4D97-AF65-F5344CB8AC3E}">
        <p14:creationId xmlns:p14="http://schemas.microsoft.com/office/powerpoint/2010/main" val="597899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 mentioned your Point of View, It is important in marketing and in writing.  Be clear on what you stand for… many people believe you have to piss someone off in marketing. That is not true look at the brands above and what they stand for.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Share Allison’s story per Bill Glazer</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Glazer Kennedy’s insider circle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16</a:t>
            </a:fld>
            <a:endParaRPr lang="en-US"/>
          </a:p>
        </p:txBody>
      </p:sp>
    </p:spTree>
    <p:extLst>
      <p:ext uri="{BB962C8B-B14F-4D97-AF65-F5344CB8AC3E}">
        <p14:creationId xmlns:p14="http://schemas.microsoft.com/office/powerpoint/2010/main" val="95571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When you are looking to use writing a book as an asset to building your business, relationship and interviews are wonderful.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 remember reading Katie </a:t>
            </a:r>
            <a:r>
              <a:rPr lang="en-US" sz="1800" b="0" i="0" u="none" strike="noStrike" dirty="0" err="1">
                <a:solidFill>
                  <a:srgbClr val="000000"/>
                </a:solidFill>
                <a:effectLst/>
                <a:latin typeface="Arial" panose="020B0604020202020204" pitchFamily="34" charset="0"/>
              </a:rPr>
              <a:t>Couricks</a:t>
            </a:r>
            <a:r>
              <a:rPr lang="en-US" sz="1800" b="0" i="0" u="none" strike="noStrike" dirty="0">
                <a:solidFill>
                  <a:srgbClr val="000000"/>
                </a:solidFill>
                <a:effectLst/>
                <a:latin typeface="Arial" panose="020B0604020202020204" pitchFamily="34" charset="0"/>
              </a:rPr>
              <a:t> books (photo </a:t>
            </a:r>
            <a:r>
              <a:rPr lang="en-US" sz="1800" b="0" i="0" u="sng" strike="noStrike" dirty="0">
                <a:solidFill>
                  <a:srgbClr val="0563C1"/>
                </a:solidFill>
                <a:effectLst/>
                <a:latin typeface="Arial" panose="020B0604020202020204" pitchFamily="34" charset="0"/>
                <a:hlinkClick r:id="rId3"/>
              </a:rPr>
              <a:t>https://www.amazon.com/Katie-Couric-Advice-Lessons-Extraordinary/dp/B00HTK4IDO/ref=pd_lpo_14_img_0/143-6924644-9099519?_encoding=UTF8&amp;pd_rd_i=B00HTK4IDO&amp;pd_rd_r=398864ab-e441-4695-9c45-f022d2ce839a&amp;pd_rd_w=VsFEm&amp;pd_rd_wg=uxvXI&amp;pf_rd_p=a0d6e967-6561-454c-84f8-2ce2c92b79a6&amp;pf_rd_r=520G4VFER39GJ7CD3ZN3&amp;psc=1&amp;refRID=520G4VFER39GJ7CD3ZN3</a:t>
            </a:r>
            <a:r>
              <a:rPr lang="en-US" sz="1800" b="0" i="0" u="none" strike="noStrike" dirty="0">
                <a:solidFill>
                  <a:srgbClr val="000000"/>
                </a:solidFill>
                <a:effectLst/>
                <a:latin typeface="Arial" panose="020B0604020202020204" pitchFamily="34" charset="0"/>
              </a:rPr>
              <a: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 was impressed with her simple question and the response and impact.  It came out in 2011 and I often found myself using quotes from parts of the books when I was speaking, training, writing and working with clients.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That always stayed in my mind as I thought about my next book, I knew I wanted to interview high level leaders who navigated challenging times in the past and document their thoughts and ideas around leadership.  This came about as the pandemic started and my clients were asking me advise and opinions and looking for support in their decision making.  Several of my clients asked how I was staying so calm, and I started sharing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Some of the challenging times I have navigated business through.  My attitude was if those did not take me down, this was not going to either.  </a:t>
            </a:r>
            <a:endParaRPr lang="en-US" b="0" dirty="0">
              <a:effectLst/>
            </a:endParaRPr>
          </a:p>
          <a:p>
            <a:pPr marL="2286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9/11</a:t>
            </a:r>
          </a:p>
          <a:p>
            <a:pPr marL="2286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Opening the door and ½ office was cleaned out</a:t>
            </a:r>
          </a:p>
          <a:p>
            <a:pPr marL="2286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Father passing</a:t>
            </a:r>
          </a:p>
          <a:p>
            <a:pPr marL="2286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Going financially under</a:t>
            </a: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 knew I had a message to get out there and I also knew many other leaders had great insight to this as well.  Now I could use my interview method to create future client connections.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Funny thing was about a year before the pandemic I pitched a presentation on resilience for a business conference and it was shut down… in the past year, businesses are looking for insight on resilience.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Tip:  There are no bad ideas, there are ideas that are more relevant at different times.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17</a:t>
            </a:fld>
            <a:endParaRPr lang="en-US"/>
          </a:p>
        </p:txBody>
      </p:sp>
    </p:spTree>
    <p:extLst>
      <p:ext uri="{BB962C8B-B14F-4D97-AF65-F5344CB8AC3E}">
        <p14:creationId xmlns:p14="http://schemas.microsoft.com/office/powerpoint/2010/main" val="69978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Talk about Emily Golden, The New Golden Rule </a:t>
            </a:r>
            <a:endParaRPr lang="en-US" b="0" dirty="0">
              <a:effectLst/>
            </a:endParaRPr>
          </a:p>
          <a:p>
            <a:pPr rtl="0">
              <a:spcBef>
                <a:spcPts val="0"/>
              </a:spcBef>
              <a:spcAft>
                <a:spcPts val="0"/>
              </a:spcAft>
            </a:pPr>
            <a:r>
              <a:rPr lang="en-US" sz="1800" b="0" i="0" u="none" strike="noStrike" dirty="0">
                <a:solidFill>
                  <a:srgbClr val="0F1111"/>
                </a:solidFill>
                <a:effectLst/>
                <a:latin typeface="Arial" panose="020B0604020202020204" pitchFamily="34" charset="0"/>
              </a:rPr>
              <a:t>The New Golden Rule: The Professional Perfectionist's Guide to Greater Emotional Intelligence, A More Fulfilling Career, and A Better Life</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is a book that positions her as a leader in this area.</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18</a:t>
            </a:fld>
            <a:endParaRPr lang="en-US"/>
          </a:p>
        </p:txBody>
      </p:sp>
    </p:spTree>
    <p:extLst>
      <p:ext uri="{BB962C8B-B14F-4D97-AF65-F5344CB8AC3E}">
        <p14:creationId xmlns:p14="http://schemas.microsoft.com/office/powerpoint/2010/main" val="5990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You do not have to do it all… from hiring a ghost writer</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Hiring good PR people</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Hiring marketing support</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Hiring a VA</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Delegation is the key to success. The more you let go of the more you can stay in your sweet spot of what you do well.  The more you stay in your sweet spot the more successful you will be.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19</a:t>
            </a:fld>
            <a:endParaRPr lang="en-US"/>
          </a:p>
        </p:txBody>
      </p:sp>
    </p:spTree>
    <p:extLst>
      <p:ext uri="{BB962C8B-B14F-4D97-AF65-F5344CB8AC3E}">
        <p14:creationId xmlns:p14="http://schemas.microsoft.com/office/powerpoint/2010/main" val="4181607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20</a:t>
            </a:fld>
            <a:endParaRPr lang="en-US"/>
          </a:p>
        </p:txBody>
      </p:sp>
    </p:spTree>
    <p:extLst>
      <p:ext uri="{BB962C8B-B14F-4D97-AF65-F5344CB8AC3E}">
        <p14:creationId xmlns:p14="http://schemas.microsoft.com/office/powerpoint/2010/main" val="188150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3</a:t>
            </a:fld>
            <a:endParaRPr lang="en-US"/>
          </a:p>
        </p:txBody>
      </p:sp>
    </p:spTree>
    <p:extLst>
      <p:ext uri="{BB962C8B-B14F-4D97-AF65-F5344CB8AC3E}">
        <p14:creationId xmlns:p14="http://schemas.microsoft.com/office/powerpoint/2010/main" val="1453397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21</a:t>
            </a:fld>
            <a:endParaRPr lang="en-US"/>
          </a:p>
        </p:txBody>
      </p:sp>
    </p:spTree>
    <p:extLst>
      <p:ext uri="{BB962C8B-B14F-4D97-AF65-F5344CB8AC3E}">
        <p14:creationId xmlns:p14="http://schemas.microsoft.com/office/powerpoint/2010/main" val="220815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Tell my story… always hated writing, never felt I was good.  Had reading issues as a kid, did not start reading until spring break in college.  Had every paper I wrote including college – someone to help me with it.</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Share Heather Trotta’s story of when she said I had to take all my notes and create a book and I said that would never happen.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4</a:t>
            </a:fld>
            <a:endParaRPr lang="en-US"/>
          </a:p>
        </p:txBody>
      </p:sp>
    </p:spTree>
    <p:extLst>
      <p:ext uri="{BB962C8B-B14F-4D97-AF65-F5344CB8AC3E}">
        <p14:creationId xmlns:p14="http://schemas.microsoft.com/office/powerpoint/2010/main" val="283177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How many of you are familiar with Simon Sinek and his work around Starting with Why.  It was published in 2009</a:t>
            </a:r>
            <a:endParaRPr lang="en-US" b="0" dirty="0">
              <a:effectLst/>
            </a:endParaRPr>
          </a:p>
          <a:p>
            <a:pPr rtl="0">
              <a:spcBef>
                <a:spcPts val="0"/>
              </a:spcBef>
              <a:spcAft>
                <a:spcPts val="0"/>
              </a:spcAft>
            </a:pPr>
            <a:r>
              <a:rPr lang="en-US" sz="1800" b="0" i="0" u="none" strike="noStrike" dirty="0">
                <a:solidFill>
                  <a:srgbClr val="363636"/>
                </a:solidFill>
                <a:effectLst/>
                <a:latin typeface="Tahoma" panose="020B0604030504040204" pitchFamily="34" charset="0"/>
              </a:rPr>
              <a:t>Simon Sinek started a movement to help people become more inspired at work, and in turn inspire their colleagues and customers. Since then, millions have been touched by the power of his ideas, including more than 28 million who've watched his TED Talk based on START WITH WHY </a:t>
            </a:r>
            <a:endParaRPr lang="en-US" b="0" dirty="0">
              <a:effectLst/>
            </a:endParaRPr>
          </a:p>
          <a:p>
            <a:pPr rtl="0">
              <a:spcBef>
                <a:spcPts val="0"/>
              </a:spcBef>
              <a:spcAft>
                <a:spcPts val="0"/>
              </a:spcAft>
            </a:pPr>
            <a:br>
              <a:rPr lang="en-US" b="0" dirty="0">
                <a:effectLst/>
              </a:rPr>
            </a:br>
            <a:r>
              <a:rPr lang="en-US" sz="1800" b="0" i="0" u="none" strike="noStrike" dirty="0">
                <a:solidFill>
                  <a:srgbClr val="363636"/>
                </a:solidFill>
                <a:effectLst/>
                <a:latin typeface="Tahoma" panose="020B0604030504040204" pitchFamily="34" charset="0"/>
              </a:rPr>
              <a:t>Before you get started on working on a book, understand your goal, your purpose your WHY!</a:t>
            </a:r>
            <a:endParaRPr lang="en-US" b="0" dirty="0">
              <a:effectLst/>
            </a:endParaRPr>
          </a:p>
          <a:p>
            <a:pPr rtl="0">
              <a:spcBef>
                <a:spcPts val="0"/>
              </a:spcBef>
              <a:spcAft>
                <a:spcPts val="0"/>
              </a:spcAft>
            </a:pPr>
            <a:br>
              <a:rPr lang="en-US" b="0" dirty="0">
                <a:effectLst/>
              </a:rPr>
            </a:br>
            <a:r>
              <a:rPr lang="en-US" sz="1800" b="0" i="0" u="none" strike="noStrike" dirty="0">
                <a:solidFill>
                  <a:srgbClr val="363636"/>
                </a:solidFill>
                <a:effectLst/>
                <a:latin typeface="Tahoma" panose="020B0604030504040204" pitchFamily="34" charset="0"/>
              </a:rPr>
              <a:t>The first step is this identify your purpose in writing a book.</a:t>
            </a:r>
            <a:endParaRPr lang="en-US" b="0" dirty="0">
              <a:effectLst/>
            </a:endParaRPr>
          </a:p>
          <a:p>
            <a:pPr rtl="0">
              <a:spcBef>
                <a:spcPts val="0"/>
              </a:spcBef>
              <a:spcAft>
                <a:spcPts val="0"/>
              </a:spcAft>
            </a:pPr>
            <a:br>
              <a:rPr lang="en-US" b="0" dirty="0">
                <a:effectLst/>
              </a:rPr>
            </a:br>
            <a:r>
              <a:rPr lang="en-US" sz="1800" b="0" i="0" u="none" strike="noStrike" dirty="0">
                <a:solidFill>
                  <a:srgbClr val="363636"/>
                </a:solidFill>
                <a:effectLst/>
                <a:latin typeface="Tahoma" panose="020B0604030504040204" pitchFamily="34" charset="0"/>
              </a:rPr>
              <a:t>Do you write to create a platform for your business &amp; and your methodology</a:t>
            </a:r>
            <a:endParaRPr lang="en-US" b="0" dirty="0">
              <a:effectLst/>
            </a:endParaRPr>
          </a:p>
          <a:p>
            <a:pPr rtl="0">
              <a:spcBef>
                <a:spcPts val="0"/>
              </a:spcBef>
              <a:spcAft>
                <a:spcPts val="0"/>
              </a:spcAft>
            </a:pPr>
            <a:r>
              <a:rPr lang="en-US" sz="1800" b="0" i="0" u="none" strike="noStrike" dirty="0">
                <a:solidFill>
                  <a:srgbClr val="363636"/>
                </a:solidFill>
                <a:effectLst/>
                <a:latin typeface="Tahoma" panose="020B0604030504040204" pitchFamily="34" charset="0"/>
              </a:rPr>
              <a:t>Do you write to have a platform to be a speaker and get paid to speak</a:t>
            </a:r>
            <a:endParaRPr lang="en-US" b="0" dirty="0">
              <a:effectLst/>
            </a:endParaRPr>
          </a:p>
          <a:p>
            <a:pPr rtl="0">
              <a:spcBef>
                <a:spcPts val="0"/>
              </a:spcBef>
              <a:spcAft>
                <a:spcPts val="0"/>
              </a:spcAft>
            </a:pPr>
            <a:r>
              <a:rPr lang="en-US" sz="1800" b="0" i="0" u="none" strike="noStrike" dirty="0">
                <a:solidFill>
                  <a:srgbClr val="363636"/>
                </a:solidFill>
                <a:effectLst/>
                <a:latin typeface="Tahoma" panose="020B0604030504040204" pitchFamily="34" charset="0"/>
              </a:rPr>
              <a:t>Do you write as a thought leader to acquire clients through selling programs</a:t>
            </a:r>
            <a:endParaRPr lang="en-US" b="0" dirty="0">
              <a:effectLst/>
            </a:endParaRPr>
          </a:p>
          <a:p>
            <a:pPr rtl="0">
              <a:spcBef>
                <a:spcPts val="0"/>
              </a:spcBef>
              <a:spcAft>
                <a:spcPts val="0"/>
              </a:spcAft>
            </a:pPr>
            <a:r>
              <a:rPr lang="en-US" sz="1800" b="0" i="0" u="none" strike="noStrike" dirty="0">
                <a:solidFill>
                  <a:srgbClr val="363636"/>
                </a:solidFill>
                <a:effectLst/>
                <a:latin typeface="Tahoma" panose="020B0604030504040204" pitchFamily="34" charset="0"/>
              </a:rPr>
              <a:t>Do you write as a ghost writer</a:t>
            </a:r>
            <a:endParaRPr lang="en-US" b="0" dirty="0">
              <a:effectLst/>
            </a:endParaRPr>
          </a:p>
          <a:p>
            <a:pPr rtl="0">
              <a:spcBef>
                <a:spcPts val="0"/>
              </a:spcBef>
              <a:spcAft>
                <a:spcPts val="0"/>
              </a:spcAft>
            </a:pPr>
            <a:r>
              <a:rPr lang="en-US" sz="1800" b="0" i="0" u="none" strike="noStrike" dirty="0">
                <a:solidFill>
                  <a:srgbClr val="363636"/>
                </a:solidFill>
                <a:effectLst/>
                <a:latin typeface="Tahoma" panose="020B0604030504040204" pitchFamily="34" charset="0"/>
              </a:rPr>
              <a:t>Do you write fiction, mystery, horror, romance, science fiction</a:t>
            </a:r>
            <a:endParaRPr lang="en-US" b="0" dirty="0">
              <a:effectLst/>
            </a:endParaRPr>
          </a:p>
          <a:p>
            <a:pPr rtl="0">
              <a:spcBef>
                <a:spcPts val="0"/>
              </a:spcBef>
              <a:spcAft>
                <a:spcPts val="0"/>
              </a:spcAft>
            </a:pPr>
            <a:br>
              <a:rPr lang="en-US" b="0" dirty="0">
                <a:effectLst/>
              </a:rPr>
            </a:br>
            <a:r>
              <a:rPr lang="en-US" sz="1800" b="0" i="0" u="none" strike="noStrike" dirty="0">
                <a:solidFill>
                  <a:srgbClr val="363636"/>
                </a:solidFill>
                <a:effectLst/>
                <a:latin typeface="Tahoma" panose="020B0604030504040204" pitchFamily="34" charset="0"/>
              </a:rPr>
              <a:t>Let’s start breaking these down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5</a:t>
            </a:fld>
            <a:endParaRPr lang="en-US"/>
          </a:p>
        </p:txBody>
      </p:sp>
    </p:spTree>
    <p:extLst>
      <p:ext uri="{BB962C8B-B14F-4D97-AF65-F5344CB8AC3E}">
        <p14:creationId xmlns:p14="http://schemas.microsoft.com/office/powerpoint/2010/main" val="180321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363636"/>
                </a:solidFill>
                <a:effectLst/>
                <a:latin typeface="Tahoma" panose="020B0604030504040204" pitchFamily="34" charset="0"/>
              </a:rPr>
              <a:t>It takes some amount of celebrity… sometimes the celebrity comes first and sometimes the speaking, writing and teaching comes first.  </a:t>
            </a: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6</a:t>
            </a:fld>
            <a:endParaRPr lang="en-US"/>
          </a:p>
        </p:txBody>
      </p:sp>
    </p:spTree>
    <p:extLst>
      <p:ext uri="{BB962C8B-B14F-4D97-AF65-F5344CB8AC3E}">
        <p14:creationId xmlns:p14="http://schemas.microsoft.com/office/powerpoint/2010/main" val="218787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363636"/>
                </a:solidFill>
                <a:effectLst/>
                <a:latin typeface="Tahoma" panose="020B0604030504040204" pitchFamily="34" charset="0"/>
              </a:rPr>
              <a:t>Steve Harvey was a celebrity before he started writing books and yet he did to enhance his platform.  Similar to Michelle Obama</a:t>
            </a:r>
            <a:endParaRPr lang="en-US" b="0" dirty="0">
              <a:effectLst/>
            </a:endParaRPr>
          </a:p>
          <a:p>
            <a:pPr rtl="0">
              <a:spcBef>
                <a:spcPts val="0"/>
              </a:spcBef>
              <a:spcAft>
                <a:spcPts val="0"/>
              </a:spcAft>
            </a:pPr>
            <a:r>
              <a:rPr lang="en-US" sz="1800" b="0" i="0" u="none" strike="noStrike" dirty="0">
                <a:solidFill>
                  <a:srgbClr val="363636"/>
                </a:solidFill>
                <a:effectLst/>
                <a:latin typeface="Tahoma" panose="020B0604030504040204" pitchFamily="34" charset="0"/>
              </a:rPr>
              <a:t>Other times the platform is built first…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7</a:t>
            </a:fld>
            <a:endParaRPr lang="en-US"/>
          </a:p>
        </p:txBody>
      </p:sp>
    </p:spTree>
    <p:extLst>
      <p:ext uri="{BB962C8B-B14F-4D97-AF65-F5344CB8AC3E}">
        <p14:creationId xmlns:p14="http://schemas.microsoft.com/office/powerpoint/2010/main" val="3800781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363636"/>
                </a:solidFill>
                <a:effectLst/>
                <a:latin typeface="Tahoma" panose="020B0604030504040204" pitchFamily="34" charset="0"/>
              </a:rPr>
              <a:t>Barbara Corcoran was a real estate agent</a:t>
            </a:r>
            <a:endParaRPr lang="en-US" b="0" dirty="0">
              <a:effectLst/>
            </a:endParaRPr>
          </a:p>
          <a:p>
            <a:pPr rtl="0">
              <a:spcBef>
                <a:spcPts val="0"/>
              </a:spcBef>
              <a:spcAft>
                <a:spcPts val="0"/>
              </a:spcAft>
            </a:pPr>
            <a:br>
              <a:rPr lang="en-US" b="0" dirty="0">
                <a:effectLst/>
              </a:rPr>
            </a:br>
            <a:r>
              <a:rPr lang="en-US" sz="1800" b="0" i="0" u="none" strike="noStrike" dirty="0">
                <a:solidFill>
                  <a:srgbClr val="363636"/>
                </a:solidFill>
                <a:effectLst/>
                <a:latin typeface="Tahoma" panose="020B0604030504040204" pitchFamily="34" charset="0"/>
              </a:rPr>
              <a:t>Suzie Orman started as a waitress, got loans to start her own restaurant and then lost the money when she invested at </a:t>
            </a:r>
            <a:r>
              <a:rPr lang="en-US" sz="1800" b="0" i="0" u="none" strike="noStrike" dirty="0" err="1">
                <a:solidFill>
                  <a:srgbClr val="363636"/>
                </a:solidFill>
                <a:effectLst/>
                <a:latin typeface="Tahoma" panose="020B0604030504040204" pitchFamily="34" charset="0"/>
              </a:rPr>
              <a:t>Merryl</a:t>
            </a:r>
            <a:r>
              <a:rPr lang="en-US" sz="1800" b="0" i="0" u="none" strike="noStrike" dirty="0">
                <a:solidFill>
                  <a:srgbClr val="363636"/>
                </a:solidFill>
                <a:effectLst/>
                <a:latin typeface="Tahoma" panose="020B0604030504040204" pitchFamily="34" charset="0"/>
              </a:rPr>
              <a:t> </a:t>
            </a:r>
            <a:r>
              <a:rPr lang="en-US" sz="1800" b="0" i="0" u="none" strike="noStrike" dirty="0" err="1">
                <a:solidFill>
                  <a:srgbClr val="363636"/>
                </a:solidFill>
                <a:effectLst/>
                <a:latin typeface="Tahoma" panose="020B0604030504040204" pitchFamily="34" charset="0"/>
              </a:rPr>
              <a:t>Linch</a:t>
            </a:r>
            <a:r>
              <a:rPr lang="en-US" sz="1800" b="0" i="0" u="none" strike="noStrike" dirty="0">
                <a:solidFill>
                  <a:srgbClr val="363636"/>
                </a:solidFill>
                <a:effectLst/>
                <a:latin typeface="Tahoma" panose="020B0604030504040204" pitchFamily="34" charset="0"/>
              </a:rPr>
              <a:t> and then went on to become a broker herself.  Then wrote about her past.  Great story and interesting read.</a:t>
            </a:r>
            <a:endParaRPr lang="en-US" b="0" dirty="0">
              <a:effectLst/>
            </a:endParaRPr>
          </a:p>
          <a:p>
            <a:pPr rtl="0">
              <a:spcBef>
                <a:spcPts val="0"/>
              </a:spcBef>
              <a:spcAft>
                <a:spcPts val="0"/>
              </a:spcAft>
            </a:pPr>
            <a:br>
              <a:rPr lang="en-US" b="0" dirty="0">
                <a:effectLst/>
              </a:rPr>
            </a:br>
            <a:r>
              <a:rPr lang="en-US" sz="1800" b="0" i="0" u="none" strike="noStrike" dirty="0">
                <a:solidFill>
                  <a:srgbClr val="363636"/>
                </a:solidFill>
                <a:effectLst/>
                <a:latin typeface="Tahoma" panose="020B0604030504040204" pitchFamily="34" charset="0"/>
              </a:rPr>
              <a:t>Larry </a:t>
            </a:r>
            <a:r>
              <a:rPr lang="en-US" sz="1800" b="0" i="0" u="none" strike="noStrike" dirty="0" err="1">
                <a:solidFill>
                  <a:srgbClr val="363636"/>
                </a:solidFill>
                <a:effectLst/>
                <a:latin typeface="Tahoma" panose="020B0604030504040204" pitchFamily="34" charset="0"/>
              </a:rPr>
              <a:t>Winget</a:t>
            </a:r>
            <a:r>
              <a:rPr lang="en-US" sz="1800" b="0" i="0" u="none" strike="noStrike" dirty="0">
                <a:solidFill>
                  <a:srgbClr val="363636"/>
                </a:solidFill>
                <a:effectLst/>
                <a:latin typeface="Tahoma" panose="020B0604030504040204" pitchFamily="34" charset="0"/>
              </a:rPr>
              <a:t> is known as the Pit Bull of Personal Development and has built a million dollar brand. All his books are based on his Point of View and has spoken for 400 out of the fortune businesses.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8</a:t>
            </a:fld>
            <a:endParaRPr lang="en-US"/>
          </a:p>
        </p:txBody>
      </p:sp>
    </p:spTree>
    <p:extLst>
      <p:ext uri="{BB962C8B-B14F-4D97-AF65-F5344CB8AC3E}">
        <p14:creationId xmlns:p14="http://schemas.microsoft.com/office/powerpoint/2010/main" val="115648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People have asked me what drove me to become an author… as I have said before I did not and do not have a desire to write.  I do have a strong desire to make a difference through my work.  My work with my clients, building strong and successful businesses.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 have a desire to have an impact on my clients life.  Supporting them to build the life they desire and having their businesses and careers support that accomplishment.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To do this I knew I had to market.  I started my company in January of 2008 and by 2010 I started a weekly newsletter, I have never missed getting one out every Tuesday for the past 11 years.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9</a:t>
            </a:fld>
            <a:endParaRPr lang="en-US"/>
          </a:p>
        </p:txBody>
      </p:sp>
    </p:spTree>
    <p:extLst>
      <p:ext uri="{BB962C8B-B14F-4D97-AF65-F5344CB8AC3E}">
        <p14:creationId xmlns:p14="http://schemas.microsoft.com/office/powerpoint/2010/main" val="847898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In 2014 I was encouraged to start writing a book. Many said you can take a culmination of your newsletters and create a book and I just thought that was the easy way out. If I was going to put a book out there it had to have my thought leadership.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At this time many of my clients were early stage entrepreneurs and one of the biggest challenges I saw they had was navigating the financial aspects of running a business and women especially struggled with their confidence around the finances and asking for their worth.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In 2014, this drove me to write, “Conquering Your Fear of Money, A Woman’s Guide to Business Success”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 used this book exclusively as a platform to book speaking engagements.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052CABCF-6CE9-4CBB-958B-3D0AA111AE48}" type="slidenum">
              <a:rPr lang="en-US" smtClean="0"/>
              <a:t>10</a:t>
            </a:fld>
            <a:endParaRPr lang="en-US"/>
          </a:p>
        </p:txBody>
      </p:sp>
    </p:spTree>
    <p:extLst>
      <p:ext uri="{BB962C8B-B14F-4D97-AF65-F5344CB8AC3E}">
        <p14:creationId xmlns:p14="http://schemas.microsoft.com/office/powerpoint/2010/main" val="172167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3164-E649-EE41-87D4-6B1DAE0BD2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5367CB-93BA-714D-ACF8-8657EDE6B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BF6B05-81D5-1B44-8155-9647C2457166}"/>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5" name="Footer Placeholder 4">
            <a:extLst>
              <a:ext uri="{FF2B5EF4-FFF2-40B4-BE49-F238E27FC236}">
                <a16:creationId xmlns:a16="http://schemas.microsoft.com/office/drawing/2014/main" id="{7685F46A-DC6C-484A-B1B9-A00C76A8D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A359A-72EB-2C4E-B28D-9D0C13C49D34}"/>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2090495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214B-EA54-E944-BB01-332E18E0F3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ABEE8-8A5C-3440-9649-6579606DE3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2FD4E-9F4F-6C45-ABDA-521FFA3DBE93}"/>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5" name="Footer Placeholder 4">
            <a:extLst>
              <a:ext uri="{FF2B5EF4-FFF2-40B4-BE49-F238E27FC236}">
                <a16:creationId xmlns:a16="http://schemas.microsoft.com/office/drawing/2014/main" id="{C90CDFCF-C4F7-B84B-8607-C255153F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4C8B4-45D8-CE4D-A4B7-25AAB35EAF49}"/>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1099277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7BF7CE-2A7F-B84B-99A2-A0EE4A3A4C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92C674-4DBC-0042-BC01-4B779416A9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195D5-C10F-3143-94CD-1AA4B8D1FE5A}"/>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5" name="Footer Placeholder 4">
            <a:extLst>
              <a:ext uri="{FF2B5EF4-FFF2-40B4-BE49-F238E27FC236}">
                <a16:creationId xmlns:a16="http://schemas.microsoft.com/office/drawing/2014/main" id="{40357D5C-05E7-BD48-B972-2528A2937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B344F-1A9A-D04A-9F9E-C0FA878521AC}"/>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36462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18C1-EF42-8D48-B6BB-E8D55E059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353EA-FE81-8049-9B06-6CC0D85F48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E7C42-91F5-B846-A12C-6A8097F99436}"/>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5" name="Footer Placeholder 4">
            <a:extLst>
              <a:ext uri="{FF2B5EF4-FFF2-40B4-BE49-F238E27FC236}">
                <a16:creationId xmlns:a16="http://schemas.microsoft.com/office/drawing/2014/main" id="{48972E49-2DBE-2A43-B33D-7804F81F3B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04088-FC48-0A4A-AEB5-DEDD9AB67691}"/>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335537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A852-AC89-7D44-BB42-EB36635B00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9617A9-8211-B54D-A17E-53B3A0C731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2CDB9B-4E5C-D243-A12C-3079B4443100}"/>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5" name="Footer Placeholder 4">
            <a:extLst>
              <a:ext uri="{FF2B5EF4-FFF2-40B4-BE49-F238E27FC236}">
                <a16:creationId xmlns:a16="http://schemas.microsoft.com/office/drawing/2014/main" id="{AF3A6C72-EC5B-B642-9968-CE1DB43B4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9B222-AB4C-824B-A039-8D22CD0525EA}"/>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1499790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55B4-023C-EE49-B9B1-F221790C2C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CE368-2B51-7545-AEAE-45BD350522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488B1C-BF63-E543-9AD0-0F972521FA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316050-E0B8-CA4A-A81A-4E5468039748}"/>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6" name="Footer Placeholder 5">
            <a:extLst>
              <a:ext uri="{FF2B5EF4-FFF2-40B4-BE49-F238E27FC236}">
                <a16:creationId xmlns:a16="http://schemas.microsoft.com/office/drawing/2014/main" id="{713FA9FB-2680-2E46-9F85-3BD816B12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B1064-B1D8-E845-BE7A-DEB72F37F8C9}"/>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1312529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E4DB-1509-8E48-863A-F9956F9CE8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164C2C-219D-DD4E-90DE-D401FAE85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84CCEA-836D-3744-B40C-207696268F6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74D86D-AAB1-2B49-B5B2-E8351B0B80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71CBAE-1ABE-444E-A452-B7C6E9479A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65D0A-48D7-E34F-B2E2-4ED7213BBABE}"/>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8" name="Footer Placeholder 7">
            <a:extLst>
              <a:ext uri="{FF2B5EF4-FFF2-40B4-BE49-F238E27FC236}">
                <a16:creationId xmlns:a16="http://schemas.microsoft.com/office/drawing/2014/main" id="{FE75134D-8BD4-854A-A068-8FDA7B30D3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263243-76BE-B141-9BB4-C84E99FC640A}"/>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212153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12504-3217-744E-856A-408867E08D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26C74A-712B-4841-B9C2-865696022D0C}"/>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4" name="Footer Placeholder 3">
            <a:extLst>
              <a:ext uri="{FF2B5EF4-FFF2-40B4-BE49-F238E27FC236}">
                <a16:creationId xmlns:a16="http://schemas.microsoft.com/office/drawing/2014/main" id="{198B86A3-8D53-3745-90FC-86F41FFC0E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55B1C1-31AC-6645-B7B3-526CAFE90B41}"/>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206200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18CB31-A793-A746-B97E-382AB858FE51}"/>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3" name="Footer Placeholder 2">
            <a:extLst>
              <a:ext uri="{FF2B5EF4-FFF2-40B4-BE49-F238E27FC236}">
                <a16:creationId xmlns:a16="http://schemas.microsoft.com/office/drawing/2014/main" id="{9C13FC1A-ABA1-7749-A4B6-F678BBDD61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8CE66E-C112-764C-BFC4-F346E7DCADAE}"/>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41267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E231-709F-764D-AB15-DC2F1D0A5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24BFBF-8CD5-364C-A21A-C400B4035D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C5CA89-8DEF-4444-9082-1D6E7613B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B4A894-F99C-3B41-9DFF-CF03A4EBBF64}"/>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6" name="Footer Placeholder 5">
            <a:extLst>
              <a:ext uri="{FF2B5EF4-FFF2-40B4-BE49-F238E27FC236}">
                <a16:creationId xmlns:a16="http://schemas.microsoft.com/office/drawing/2014/main" id="{28BE81A6-8DE8-D14F-8DB9-7BE104DFD1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31D75-A49B-5E4D-AFE2-1735BFCC8FB9}"/>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225101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83B0-6A82-2E45-B69F-BBCF7AB1D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4297F2-73D2-0F4B-8134-8ECFAB794A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7907F4-787E-484C-963F-50D4CA177E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265DE9-08E2-0641-9BA3-68CFF66F3CE3}"/>
              </a:ext>
            </a:extLst>
          </p:cNvPr>
          <p:cNvSpPr>
            <a:spLocks noGrp="1"/>
          </p:cNvSpPr>
          <p:nvPr>
            <p:ph type="dt" sz="half" idx="10"/>
          </p:nvPr>
        </p:nvSpPr>
        <p:spPr/>
        <p:txBody>
          <a:bodyPr/>
          <a:lstStyle/>
          <a:p>
            <a:fld id="{08B255F7-2A1D-0C4B-B9CD-5B39025FCF2B}" type="datetimeFigureOut">
              <a:rPr lang="en-US" smtClean="0"/>
              <a:t>5/24/2021</a:t>
            </a:fld>
            <a:endParaRPr lang="en-US"/>
          </a:p>
        </p:txBody>
      </p:sp>
      <p:sp>
        <p:nvSpPr>
          <p:cNvPr id="6" name="Footer Placeholder 5">
            <a:extLst>
              <a:ext uri="{FF2B5EF4-FFF2-40B4-BE49-F238E27FC236}">
                <a16:creationId xmlns:a16="http://schemas.microsoft.com/office/drawing/2014/main" id="{2F0D8764-7D64-DD41-A983-19D734CD92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2558DF-CDBB-664A-B0EB-E4979A8D1DB8}"/>
              </a:ext>
            </a:extLst>
          </p:cNvPr>
          <p:cNvSpPr>
            <a:spLocks noGrp="1"/>
          </p:cNvSpPr>
          <p:nvPr>
            <p:ph type="sldNum" sz="quarter" idx="12"/>
          </p:nvPr>
        </p:nvSpPr>
        <p:spPr/>
        <p:txBody>
          <a:bodyPr/>
          <a:lstStyle/>
          <a:p>
            <a:fld id="{97FAD144-4E2C-AB46-8530-2AC0B0D79F3D}" type="slidenum">
              <a:rPr lang="en-US" smtClean="0"/>
              <a:t>‹#›</a:t>
            </a:fld>
            <a:endParaRPr lang="en-US"/>
          </a:p>
        </p:txBody>
      </p:sp>
    </p:spTree>
    <p:extLst>
      <p:ext uri="{BB962C8B-B14F-4D97-AF65-F5344CB8AC3E}">
        <p14:creationId xmlns:p14="http://schemas.microsoft.com/office/powerpoint/2010/main" val="3787236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6E53F-4B2C-214F-B993-AB33F5C15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E552C-ABAA-DB49-A883-839DC15A6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3654A-60EF-9C4F-B8B9-DCD29C172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255F7-2A1D-0C4B-B9CD-5B39025FCF2B}" type="datetimeFigureOut">
              <a:rPr lang="en-US" smtClean="0"/>
              <a:t>5/24/2021</a:t>
            </a:fld>
            <a:endParaRPr lang="en-US"/>
          </a:p>
        </p:txBody>
      </p:sp>
      <p:sp>
        <p:nvSpPr>
          <p:cNvPr id="5" name="Footer Placeholder 4">
            <a:extLst>
              <a:ext uri="{FF2B5EF4-FFF2-40B4-BE49-F238E27FC236}">
                <a16:creationId xmlns:a16="http://schemas.microsoft.com/office/drawing/2014/main" id="{AAFA0DCE-C801-8342-97D6-F2B1B49F96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B066F1-870C-FA49-A5FC-CB94C4ACBF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AD144-4E2C-AB46-8530-2AC0B0D79F3D}" type="slidenum">
              <a:rPr lang="en-US" smtClean="0"/>
              <a:t>‹#›</a:t>
            </a:fld>
            <a:endParaRPr lang="en-US"/>
          </a:p>
        </p:txBody>
      </p:sp>
    </p:spTree>
    <p:extLst>
      <p:ext uri="{BB962C8B-B14F-4D97-AF65-F5344CB8AC3E}">
        <p14:creationId xmlns:p14="http://schemas.microsoft.com/office/powerpoint/2010/main" val="1516352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slatersuccess.com/" TargetMode="External"/><Relationship Id="rId7"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linkedin.com/in/ivyslater/" TargetMode="External"/><Relationship Id="rId4" Type="http://schemas.openxmlformats.org/officeDocument/2006/relationships/image" Target="../media/image5.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7123652" y="4546167"/>
            <a:ext cx="4192210" cy="1622566"/>
          </a:xfrm>
        </p:spPr>
        <p:txBody>
          <a:bodyPr>
            <a:noAutofit/>
          </a:bodyPr>
          <a:lstStyle/>
          <a:p>
            <a:r>
              <a:rPr lang="en-US" sz="5400" dirty="0">
                <a:solidFill>
                  <a:schemeClr val="accent3"/>
                </a:solidFill>
                <a:latin typeface="Montserrat"/>
              </a:rPr>
              <a:t>Your Book Is Your Greatest Marketing and PR Asset: Use It!</a:t>
            </a:r>
            <a:br>
              <a:rPr lang="en-US" sz="4400" dirty="0">
                <a:solidFill>
                  <a:schemeClr val="accent3"/>
                </a:solidFill>
                <a:latin typeface="Montserrat"/>
              </a:rPr>
            </a:br>
            <a:br>
              <a:rPr lang="en-US" sz="6400" dirty="0">
                <a:solidFill>
                  <a:schemeClr val="accent3"/>
                </a:solidFill>
                <a:latin typeface="Montserrat"/>
              </a:rPr>
            </a:br>
            <a:r>
              <a:rPr lang="en-US" sz="4800" dirty="0">
                <a:solidFill>
                  <a:schemeClr val="accent3"/>
                </a:solidFill>
                <a:latin typeface="Montserrat"/>
              </a:rPr>
              <a:t>With</a:t>
            </a:r>
            <a:br>
              <a:rPr lang="en-US" sz="4800" dirty="0">
                <a:solidFill>
                  <a:schemeClr val="accent3"/>
                </a:solidFill>
                <a:latin typeface="Montserrat"/>
              </a:rPr>
            </a:br>
            <a:r>
              <a:rPr lang="en-US" sz="4800" dirty="0">
                <a:solidFill>
                  <a:schemeClr val="accent3"/>
                </a:solidFill>
                <a:latin typeface="Montserrat"/>
              </a:rPr>
              <a:t>Ivy Slater</a:t>
            </a:r>
          </a:p>
        </p:txBody>
      </p:sp>
      <p:sp>
        <p:nvSpPr>
          <p:cNvPr id="8" name="Title 1">
            <a:extLst>
              <a:ext uri="{FF2B5EF4-FFF2-40B4-BE49-F238E27FC236}">
                <a16:creationId xmlns:a16="http://schemas.microsoft.com/office/drawing/2014/main" id="{D7C6ACBB-DD98-A249-8E57-FF946BC4E545}"/>
              </a:ext>
            </a:extLst>
          </p:cNvPr>
          <p:cNvSpPr txBox="1">
            <a:spLocks/>
          </p:cNvSpPr>
          <p:nvPr/>
        </p:nvSpPr>
        <p:spPr>
          <a:xfrm>
            <a:off x="1052826" y="4082172"/>
            <a:ext cx="10190480" cy="18233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800" i="1" spc="300" dirty="0">
              <a:solidFill>
                <a:schemeClr val="accent5"/>
              </a:solidFill>
              <a:latin typeface="Montserrat" pitchFamily="2" charset="77"/>
            </a:endParaRPr>
          </a:p>
        </p:txBody>
      </p:sp>
      <p:cxnSp>
        <p:nvCxnSpPr>
          <p:cNvPr id="9" name="Straight Connector 8">
            <a:extLst>
              <a:ext uri="{FF2B5EF4-FFF2-40B4-BE49-F238E27FC236}">
                <a16:creationId xmlns:a16="http://schemas.microsoft.com/office/drawing/2014/main" id="{2483DF71-6122-0F49-ABB7-7477E0CCCFC8}"/>
              </a:ext>
            </a:extLst>
          </p:cNvPr>
          <p:cNvCxnSpPr>
            <a:cxnSpLocks/>
          </p:cNvCxnSpPr>
          <p:nvPr/>
        </p:nvCxnSpPr>
        <p:spPr>
          <a:xfrm>
            <a:off x="3080657" y="6431947"/>
            <a:ext cx="911134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descr="Logo, company name, circle&#10;&#10;Description automatically generated">
            <a:extLst>
              <a:ext uri="{FF2B5EF4-FFF2-40B4-BE49-F238E27FC236}">
                <a16:creationId xmlns:a16="http://schemas.microsoft.com/office/drawing/2014/main" id="{312EE304-E062-45F7-B5BD-D4B05539628D}"/>
              </a:ext>
            </a:extLst>
          </p:cNvPr>
          <p:cNvPicPr>
            <a:picLocks noChangeAspect="1"/>
          </p:cNvPicPr>
          <p:nvPr/>
        </p:nvPicPr>
        <p:blipFill>
          <a:blip r:embed="rId2"/>
          <a:stretch>
            <a:fillRect/>
          </a:stretch>
        </p:blipFill>
        <p:spPr>
          <a:xfrm>
            <a:off x="623706" y="4475281"/>
            <a:ext cx="2677787" cy="1622566"/>
          </a:xfrm>
          <a:prstGeom prst="rect">
            <a:avLst/>
          </a:prstGeom>
        </p:spPr>
      </p:pic>
      <p:pic>
        <p:nvPicPr>
          <p:cNvPr id="1026" name="Picture 2" descr="Chicken Soup for the Soul 20th Anniversary Edition By Jack Canfield">
            <a:extLst>
              <a:ext uri="{FF2B5EF4-FFF2-40B4-BE49-F238E27FC236}">
                <a16:creationId xmlns:a16="http://schemas.microsoft.com/office/drawing/2014/main" id="{F19D9BD6-30B8-43B2-8EC5-68A39FBBF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55" y="153868"/>
            <a:ext cx="1688542" cy="2621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rdcover Jump : Take the Leap of Faith to Achieve Your Life of Abundance Book">
            <a:extLst>
              <a:ext uri="{FF2B5EF4-FFF2-40B4-BE49-F238E27FC236}">
                <a16:creationId xmlns:a16="http://schemas.microsoft.com/office/drawing/2014/main" id="{9E75926D-2544-46A2-8FDC-3FF1D2993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847" y="1951270"/>
            <a:ext cx="1687968" cy="2557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perback Earthcore Book">
            <a:extLst>
              <a:ext uri="{FF2B5EF4-FFF2-40B4-BE49-F238E27FC236}">
                <a16:creationId xmlns:a16="http://schemas.microsoft.com/office/drawing/2014/main" id="{C4FA5AB8-854A-4D0A-ABB6-67E586B86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6593" y="959144"/>
            <a:ext cx="22098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088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1917032" y="3358100"/>
            <a:ext cx="1435770" cy="1636943"/>
          </a:xfrm>
        </p:spPr>
        <p:txBody>
          <a:bodyPr>
            <a:noAutofit/>
          </a:bodyPr>
          <a:lstStyle/>
          <a:p>
            <a:endParaRPr lang="en-US" sz="6400" dirty="0">
              <a:solidFill>
                <a:schemeClr val="accent5"/>
              </a:solidFill>
              <a:latin typeface="Montserrat" pitchFamily="2" charset="77"/>
            </a:endParaRPr>
          </a:p>
        </p:txBody>
      </p:sp>
      <p:pic>
        <p:nvPicPr>
          <p:cNvPr id="4" name="Picture 3" descr="Text&#10;&#10;Description automatically generated">
            <a:extLst>
              <a:ext uri="{FF2B5EF4-FFF2-40B4-BE49-F238E27FC236}">
                <a16:creationId xmlns:a16="http://schemas.microsoft.com/office/drawing/2014/main" id="{7195F047-65EB-4F11-A2EE-C22CB1DAFDEF}"/>
              </a:ext>
            </a:extLst>
          </p:cNvPr>
          <p:cNvPicPr>
            <a:picLocks noChangeAspect="1"/>
          </p:cNvPicPr>
          <p:nvPr/>
        </p:nvPicPr>
        <p:blipFill>
          <a:blip r:embed="rId3"/>
          <a:stretch>
            <a:fillRect/>
          </a:stretch>
        </p:blipFill>
        <p:spPr>
          <a:xfrm>
            <a:off x="4293347" y="864706"/>
            <a:ext cx="3605305" cy="5369859"/>
          </a:xfrm>
          <a:prstGeom prst="rect">
            <a:avLst/>
          </a:prstGeom>
        </p:spPr>
      </p:pic>
    </p:spTree>
    <p:extLst>
      <p:ext uri="{BB962C8B-B14F-4D97-AF65-F5344CB8AC3E}">
        <p14:creationId xmlns:p14="http://schemas.microsoft.com/office/powerpoint/2010/main" val="378128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1398450" y="648"/>
            <a:ext cx="9395100" cy="1636943"/>
          </a:xfrm>
        </p:spPr>
        <p:txBody>
          <a:bodyPr>
            <a:noAutofit/>
          </a:bodyPr>
          <a:lstStyle/>
          <a:p>
            <a:r>
              <a:rPr lang="en-US" sz="6400" dirty="0">
                <a:solidFill>
                  <a:schemeClr val="accent5"/>
                </a:solidFill>
                <a:latin typeface="Montserrat" pitchFamily="2" charset="77"/>
              </a:rPr>
              <a:t>Her Success Story Podcast</a:t>
            </a:r>
          </a:p>
        </p:txBody>
      </p:sp>
      <p:pic>
        <p:nvPicPr>
          <p:cNvPr id="4" name="Picture 3" descr="A picture containing food, drawing&#10;&#10;Description automatically generated">
            <a:extLst>
              <a:ext uri="{FF2B5EF4-FFF2-40B4-BE49-F238E27FC236}">
                <a16:creationId xmlns:a16="http://schemas.microsoft.com/office/drawing/2014/main" id="{0F3670EF-16BC-4D0B-8A0D-F3FEAB4C98C5}"/>
              </a:ext>
            </a:extLst>
          </p:cNvPr>
          <p:cNvPicPr>
            <a:picLocks noChangeAspect="1"/>
          </p:cNvPicPr>
          <p:nvPr/>
        </p:nvPicPr>
        <p:blipFill>
          <a:blip r:embed="rId3"/>
          <a:stretch>
            <a:fillRect/>
          </a:stretch>
        </p:blipFill>
        <p:spPr>
          <a:xfrm>
            <a:off x="4178296" y="1987463"/>
            <a:ext cx="3835408" cy="3835408"/>
          </a:xfrm>
          <a:prstGeom prst="rect">
            <a:avLst/>
          </a:prstGeom>
        </p:spPr>
      </p:pic>
    </p:spTree>
    <p:extLst>
      <p:ext uri="{BB962C8B-B14F-4D97-AF65-F5344CB8AC3E}">
        <p14:creationId xmlns:p14="http://schemas.microsoft.com/office/powerpoint/2010/main" val="496681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513347" y="0"/>
            <a:ext cx="11165306" cy="1636943"/>
          </a:xfrm>
        </p:spPr>
        <p:txBody>
          <a:bodyPr>
            <a:noAutofit/>
          </a:bodyPr>
          <a:lstStyle/>
          <a:p>
            <a:r>
              <a:rPr lang="en-US" sz="6400" dirty="0">
                <a:solidFill>
                  <a:schemeClr val="accent3"/>
                </a:solidFill>
                <a:latin typeface="Montserrat" pitchFamily="2" charset="77"/>
              </a:rPr>
              <a:t>From the Bar to the Boardroom</a:t>
            </a:r>
            <a:endParaRPr lang="en-US" sz="6400" dirty="0">
              <a:solidFill>
                <a:schemeClr val="accent5"/>
              </a:solidFill>
              <a:latin typeface="Montserrat" pitchFamily="2" charset="77"/>
            </a:endParaRPr>
          </a:p>
        </p:txBody>
      </p:sp>
      <p:pic>
        <p:nvPicPr>
          <p:cNvPr id="3" name="Picture 2">
            <a:extLst>
              <a:ext uri="{FF2B5EF4-FFF2-40B4-BE49-F238E27FC236}">
                <a16:creationId xmlns:a16="http://schemas.microsoft.com/office/drawing/2014/main" id="{ECA16733-4232-41F5-92B3-43F8221E1FF3}"/>
              </a:ext>
            </a:extLst>
          </p:cNvPr>
          <p:cNvPicPr>
            <a:picLocks noChangeAspect="1"/>
          </p:cNvPicPr>
          <p:nvPr/>
        </p:nvPicPr>
        <p:blipFill>
          <a:blip r:embed="rId3"/>
          <a:stretch>
            <a:fillRect/>
          </a:stretch>
        </p:blipFill>
        <p:spPr>
          <a:xfrm>
            <a:off x="4370704" y="1987463"/>
            <a:ext cx="3450592" cy="4329966"/>
          </a:xfrm>
          <a:prstGeom prst="rect">
            <a:avLst/>
          </a:prstGeom>
        </p:spPr>
      </p:pic>
    </p:spTree>
    <p:extLst>
      <p:ext uri="{BB962C8B-B14F-4D97-AF65-F5344CB8AC3E}">
        <p14:creationId xmlns:p14="http://schemas.microsoft.com/office/powerpoint/2010/main" val="4281112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513347" y="0"/>
            <a:ext cx="11165306" cy="1636943"/>
          </a:xfrm>
        </p:spPr>
        <p:txBody>
          <a:bodyPr>
            <a:noAutofit/>
          </a:bodyPr>
          <a:lstStyle/>
          <a:p>
            <a:r>
              <a:rPr lang="en-US" sz="6400" dirty="0">
                <a:solidFill>
                  <a:schemeClr val="accent3"/>
                </a:solidFill>
                <a:latin typeface="Montserrat" pitchFamily="2" charset="77"/>
              </a:rPr>
              <a:t>ABC and CBS</a:t>
            </a:r>
            <a:endParaRPr lang="en-US" sz="6400" dirty="0">
              <a:solidFill>
                <a:schemeClr val="accent5"/>
              </a:solidFill>
              <a:latin typeface="Montserrat" pitchFamily="2" charset="77"/>
            </a:endParaRPr>
          </a:p>
        </p:txBody>
      </p:sp>
      <p:pic>
        <p:nvPicPr>
          <p:cNvPr id="5" name="Picture 4" descr="A picture containing text, person, table&#10;&#10;Description automatically generated">
            <a:extLst>
              <a:ext uri="{FF2B5EF4-FFF2-40B4-BE49-F238E27FC236}">
                <a16:creationId xmlns:a16="http://schemas.microsoft.com/office/drawing/2014/main" id="{1C46C348-7BEA-4CF1-BD71-12E0AB700D02}"/>
              </a:ext>
            </a:extLst>
          </p:cNvPr>
          <p:cNvPicPr>
            <a:picLocks noChangeAspect="1"/>
          </p:cNvPicPr>
          <p:nvPr/>
        </p:nvPicPr>
        <p:blipFill>
          <a:blip r:embed="rId3"/>
          <a:stretch>
            <a:fillRect/>
          </a:stretch>
        </p:blipFill>
        <p:spPr>
          <a:xfrm>
            <a:off x="6575124" y="1825036"/>
            <a:ext cx="5005137" cy="3753853"/>
          </a:xfrm>
          <a:prstGeom prst="rect">
            <a:avLst/>
          </a:prstGeom>
        </p:spPr>
      </p:pic>
      <p:pic>
        <p:nvPicPr>
          <p:cNvPr id="7" name="Picture 6" descr="A group of people sitting at a table with drinks&#10;&#10;Description automatically generated with low confidence">
            <a:extLst>
              <a:ext uri="{FF2B5EF4-FFF2-40B4-BE49-F238E27FC236}">
                <a16:creationId xmlns:a16="http://schemas.microsoft.com/office/drawing/2014/main" id="{A63373B7-E883-4C3D-A437-C6BF6CFC2300}"/>
              </a:ext>
            </a:extLst>
          </p:cNvPr>
          <p:cNvPicPr>
            <a:picLocks noChangeAspect="1"/>
          </p:cNvPicPr>
          <p:nvPr/>
        </p:nvPicPr>
        <p:blipFill>
          <a:blip r:embed="rId4"/>
          <a:stretch>
            <a:fillRect/>
          </a:stretch>
        </p:blipFill>
        <p:spPr>
          <a:xfrm>
            <a:off x="611739" y="1825036"/>
            <a:ext cx="5005137" cy="3753853"/>
          </a:xfrm>
          <a:prstGeom prst="rect">
            <a:avLst/>
          </a:prstGeom>
        </p:spPr>
      </p:pic>
    </p:spTree>
    <p:extLst>
      <p:ext uri="{BB962C8B-B14F-4D97-AF65-F5344CB8AC3E}">
        <p14:creationId xmlns:p14="http://schemas.microsoft.com/office/powerpoint/2010/main" val="266590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513347" y="0"/>
            <a:ext cx="11165306" cy="1636943"/>
          </a:xfrm>
        </p:spPr>
        <p:txBody>
          <a:bodyPr>
            <a:noAutofit/>
          </a:bodyPr>
          <a:lstStyle/>
          <a:p>
            <a:endParaRPr lang="en-US" sz="6400" dirty="0">
              <a:solidFill>
                <a:schemeClr val="accent5"/>
              </a:solidFill>
              <a:latin typeface="Montserrat" pitchFamily="2" charset="77"/>
            </a:endParaRPr>
          </a:p>
        </p:txBody>
      </p:sp>
      <p:pic>
        <p:nvPicPr>
          <p:cNvPr id="4" name="Picture 3" descr="Timeline&#10;&#10;Description automatically generated with low confidence">
            <a:extLst>
              <a:ext uri="{FF2B5EF4-FFF2-40B4-BE49-F238E27FC236}">
                <a16:creationId xmlns:a16="http://schemas.microsoft.com/office/drawing/2014/main" id="{3CCF600E-24A3-44EC-A6FE-037FF10D48FF}"/>
              </a:ext>
            </a:extLst>
          </p:cNvPr>
          <p:cNvPicPr>
            <a:picLocks noChangeAspect="1"/>
          </p:cNvPicPr>
          <p:nvPr/>
        </p:nvPicPr>
        <p:blipFill>
          <a:blip r:embed="rId3"/>
          <a:stretch>
            <a:fillRect/>
          </a:stretch>
        </p:blipFill>
        <p:spPr>
          <a:xfrm>
            <a:off x="1835740" y="674419"/>
            <a:ext cx="8520520" cy="5414210"/>
          </a:xfrm>
          <a:prstGeom prst="rect">
            <a:avLst/>
          </a:prstGeom>
        </p:spPr>
      </p:pic>
    </p:spTree>
    <p:extLst>
      <p:ext uri="{BB962C8B-B14F-4D97-AF65-F5344CB8AC3E}">
        <p14:creationId xmlns:p14="http://schemas.microsoft.com/office/powerpoint/2010/main" val="1500678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513347" y="0"/>
            <a:ext cx="11165306" cy="1636943"/>
          </a:xfrm>
        </p:spPr>
        <p:txBody>
          <a:bodyPr>
            <a:noAutofit/>
          </a:bodyPr>
          <a:lstStyle/>
          <a:p>
            <a:r>
              <a:rPr lang="en-US" sz="6400" dirty="0">
                <a:solidFill>
                  <a:schemeClr val="accent3"/>
                </a:solidFill>
                <a:latin typeface="Montserrat" pitchFamily="2" charset="77"/>
              </a:rPr>
              <a:t>Books and Podcasts</a:t>
            </a:r>
            <a:endParaRPr lang="en-US" sz="6400" dirty="0">
              <a:solidFill>
                <a:schemeClr val="accent5"/>
              </a:solidFill>
              <a:latin typeface="Montserrat" pitchFamily="2" charset="77"/>
            </a:endParaRPr>
          </a:p>
        </p:txBody>
      </p:sp>
      <p:pic>
        <p:nvPicPr>
          <p:cNvPr id="6146" name="Picture 2">
            <a:extLst>
              <a:ext uri="{FF2B5EF4-FFF2-40B4-BE49-F238E27FC236}">
                <a16:creationId xmlns:a16="http://schemas.microsoft.com/office/drawing/2014/main" id="{A23171D7-0A6C-4E34-A629-BC6582322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401" y="1608286"/>
            <a:ext cx="2751221" cy="41841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B62041C-05D6-4582-A59B-5A9A007D6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149" y="1636943"/>
            <a:ext cx="2751222" cy="415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5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13326134" y="818471"/>
            <a:ext cx="1042737" cy="1636943"/>
          </a:xfrm>
        </p:spPr>
        <p:txBody>
          <a:bodyPr>
            <a:noAutofit/>
          </a:bodyPr>
          <a:lstStyle/>
          <a:p>
            <a:endParaRPr lang="en-US" sz="6400" dirty="0">
              <a:solidFill>
                <a:schemeClr val="accent5"/>
              </a:solidFill>
              <a:latin typeface="Montserrat" pitchFamily="2" charset="77"/>
            </a:endParaRPr>
          </a:p>
        </p:txBody>
      </p:sp>
      <p:pic>
        <p:nvPicPr>
          <p:cNvPr id="1026" name="Picture 2" descr="Nike logo PNG images free download">
            <a:extLst>
              <a:ext uri="{FF2B5EF4-FFF2-40B4-BE49-F238E27FC236}">
                <a16:creationId xmlns:a16="http://schemas.microsoft.com/office/drawing/2014/main" id="{33172711-4ACA-4DD8-AFDA-D5912C760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94" y="3128211"/>
            <a:ext cx="477422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rget Logo PNG Transparent - PngPix">
            <a:extLst>
              <a:ext uri="{FF2B5EF4-FFF2-40B4-BE49-F238E27FC236}">
                <a16:creationId xmlns:a16="http://schemas.microsoft.com/office/drawing/2014/main" id="{2FCF762C-DF26-4ABA-90BE-2AF4F788F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0155" y="2666929"/>
            <a:ext cx="2824442" cy="36657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ze Orman, Financial Solutions For You">
            <a:extLst>
              <a:ext uri="{FF2B5EF4-FFF2-40B4-BE49-F238E27FC236}">
                <a16:creationId xmlns:a16="http://schemas.microsoft.com/office/drawing/2014/main" id="{832DEF59-CBA3-4FB4-B98C-CBACEB8E5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7407" y="818470"/>
            <a:ext cx="7457185" cy="163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75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498575" y="4439327"/>
            <a:ext cx="7278838" cy="1636943"/>
          </a:xfrm>
        </p:spPr>
        <p:txBody>
          <a:bodyPr>
            <a:noAutofit/>
          </a:bodyPr>
          <a:lstStyle/>
          <a:p>
            <a:r>
              <a:rPr lang="en-US" sz="6400" dirty="0">
                <a:solidFill>
                  <a:schemeClr val="accent3"/>
                </a:solidFill>
                <a:latin typeface="Montserrat" pitchFamily="2" charset="77"/>
              </a:rPr>
              <a:t>The people you interviewed for you book are a key asset. How do you engage them for mutual success?</a:t>
            </a:r>
            <a:endParaRPr lang="en-US" sz="6400" dirty="0">
              <a:solidFill>
                <a:schemeClr val="accent5"/>
              </a:solidFill>
              <a:latin typeface="Montserrat" pitchFamily="2" charset="77"/>
            </a:endParaRPr>
          </a:p>
        </p:txBody>
      </p:sp>
      <p:pic>
        <p:nvPicPr>
          <p:cNvPr id="3074" name="Picture 2">
            <a:extLst>
              <a:ext uri="{FF2B5EF4-FFF2-40B4-BE49-F238E27FC236}">
                <a16:creationId xmlns:a16="http://schemas.microsoft.com/office/drawing/2014/main" id="{E49869FB-802F-48E4-AF9F-FD1D16474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868" y="962348"/>
            <a:ext cx="3124200"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09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513347" y="2610528"/>
            <a:ext cx="11165306" cy="1636943"/>
          </a:xfrm>
        </p:spPr>
        <p:txBody>
          <a:bodyPr>
            <a:noAutofit/>
          </a:bodyPr>
          <a:lstStyle/>
          <a:p>
            <a:r>
              <a:rPr lang="en-US" sz="6400" dirty="0">
                <a:solidFill>
                  <a:schemeClr val="accent3"/>
                </a:solidFill>
                <a:latin typeface="Montserrat" pitchFamily="2" charset="77"/>
              </a:rPr>
              <a:t>The key differences between just selling a book and acquiring customers for life. </a:t>
            </a:r>
            <a:endParaRPr lang="en-US" sz="6400" dirty="0">
              <a:solidFill>
                <a:schemeClr val="accent5"/>
              </a:solidFill>
              <a:latin typeface="Montserrat" pitchFamily="2" charset="77"/>
            </a:endParaRPr>
          </a:p>
        </p:txBody>
      </p:sp>
    </p:spTree>
    <p:extLst>
      <p:ext uri="{BB962C8B-B14F-4D97-AF65-F5344CB8AC3E}">
        <p14:creationId xmlns:p14="http://schemas.microsoft.com/office/powerpoint/2010/main" val="356435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757053-D38B-084E-A042-1D46F6392818}"/>
              </a:ext>
            </a:extLst>
          </p:cNvPr>
          <p:cNvSpPr/>
          <p:nvPr/>
        </p:nvSpPr>
        <p:spPr>
          <a:xfrm>
            <a:off x="325120" y="350520"/>
            <a:ext cx="11541760" cy="615696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B75BF7-0F45-404F-992A-A5DA8B6459B6}"/>
              </a:ext>
            </a:extLst>
          </p:cNvPr>
          <p:cNvSpPr txBox="1">
            <a:spLocks/>
          </p:cNvSpPr>
          <p:nvPr/>
        </p:nvSpPr>
        <p:spPr>
          <a:xfrm>
            <a:off x="5606716" y="5696305"/>
            <a:ext cx="6619238" cy="9566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spc="300" dirty="0">
              <a:solidFill>
                <a:schemeClr val="accent3"/>
              </a:solidFill>
              <a:latin typeface="Montserrat" pitchFamily="2" charset="77"/>
            </a:endParaRPr>
          </a:p>
        </p:txBody>
      </p:sp>
      <p:sp>
        <p:nvSpPr>
          <p:cNvPr id="6" name="TextBox 5">
            <a:extLst>
              <a:ext uri="{FF2B5EF4-FFF2-40B4-BE49-F238E27FC236}">
                <a16:creationId xmlns:a16="http://schemas.microsoft.com/office/drawing/2014/main" id="{811A3411-7731-4F5B-A989-33E895F29F96}"/>
              </a:ext>
            </a:extLst>
          </p:cNvPr>
          <p:cNvSpPr txBox="1"/>
          <p:nvPr/>
        </p:nvSpPr>
        <p:spPr>
          <a:xfrm>
            <a:off x="3157610" y="613734"/>
            <a:ext cx="5876779" cy="1107996"/>
          </a:xfrm>
          <a:prstGeom prst="rect">
            <a:avLst/>
          </a:prstGeom>
          <a:noFill/>
        </p:spPr>
        <p:txBody>
          <a:bodyPr wrap="square">
            <a:spAutoFit/>
          </a:bodyPr>
          <a:lstStyle/>
          <a:p>
            <a:pPr algn="ctr"/>
            <a:r>
              <a:rPr lang="en-US" sz="6600" dirty="0">
                <a:solidFill>
                  <a:schemeClr val="accent3"/>
                </a:solidFill>
                <a:latin typeface="Montserrat" pitchFamily="2" charset="77"/>
              </a:rPr>
              <a:t>Doing It All</a:t>
            </a:r>
            <a:endParaRPr lang="en-US" sz="6600" dirty="0"/>
          </a:p>
        </p:txBody>
      </p:sp>
      <p:pic>
        <p:nvPicPr>
          <p:cNvPr id="5122" name="Picture 2">
            <a:extLst>
              <a:ext uri="{FF2B5EF4-FFF2-40B4-BE49-F238E27FC236}">
                <a16:creationId xmlns:a16="http://schemas.microsoft.com/office/drawing/2014/main" id="{5D6F1A57-091F-4F44-868A-83B584A19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510" y="1547862"/>
            <a:ext cx="6972978" cy="462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459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C0DE86-F4A8-E64E-B46C-F8F58FA000D8}"/>
              </a:ext>
            </a:extLst>
          </p:cNvPr>
          <p:cNvSpPr txBox="1"/>
          <p:nvPr/>
        </p:nvSpPr>
        <p:spPr>
          <a:xfrm>
            <a:off x="2256158" y="1871511"/>
            <a:ext cx="8869761" cy="4401205"/>
          </a:xfrm>
          <a:prstGeom prst="rect">
            <a:avLst/>
          </a:prstGeom>
          <a:noFill/>
        </p:spPr>
        <p:txBody>
          <a:bodyPr wrap="square" rtlCol="0">
            <a:spAutoFit/>
          </a:bodyPr>
          <a:lstStyle/>
          <a:p>
            <a:pPr rtl="0">
              <a:spcBef>
                <a:spcPts val="0"/>
              </a:spcBef>
              <a:spcAft>
                <a:spcPts val="0"/>
              </a:spcAft>
            </a:pPr>
            <a:r>
              <a:rPr lang="en-US" sz="2800" b="0" i="0" u="none" strike="noStrike" dirty="0">
                <a:solidFill>
                  <a:srgbClr val="0070C0"/>
                </a:solidFill>
                <a:effectLst/>
                <a:latin typeface="Arial" panose="020B0604020202020204" pitchFamily="34" charset="0"/>
              </a:rPr>
              <a:t>*Strategies you need to ensure your book is an asset to build your network.</a:t>
            </a:r>
            <a:br>
              <a:rPr lang="en-US" sz="2800" b="0" i="0" u="none" strike="noStrike" dirty="0">
                <a:solidFill>
                  <a:srgbClr val="0070C0"/>
                </a:solidFill>
                <a:effectLst/>
                <a:latin typeface="Arial" panose="020B0604020202020204" pitchFamily="34" charset="0"/>
              </a:rPr>
            </a:br>
            <a:r>
              <a:rPr lang="en-US" sz="2800" b="0" i="0" u="none" strike="noStrike" dirty="0">
                <a:solidFill>
                  <a:srgbClr val="0070C0"/>
                </a:solidFill>
                <a:effectLst/>
                <a:latin typeface="Arial" panose="020B0604020202020204" pitchFamily="34" charset="0"/>
              </a:rPr>
              <a:t>* Creating a speaking platform with your book</a:t>
            </a:r>
            <a:br>
              <a:rPr lang="en-US" sz="2800" b="0" i="0" u="none" strike="noStrike" dirty="0">
                <a:solidFill>
                  <a:srgbClr val="0070C0"/>
                </a:solidFill>
                <a:effectLst/>
                <a:latin typeface="Arial" panose="020B0604020202020204" pitchFamily="34" charset="0"/>
              </a:rPr>
            </a:br>
            <a:r>
              <a:rPr lang="en-US" sz="2800" b="0" i="0" u="none" strike="noStrike" dirty="0">
                <a:solidFill>
                  <a:srgbClr val="0070C0"/>
                </a:solidFill>
                <a:effectLst/>
                <a:latin typeface="Arial" panose="020B0604020202020204" pitchFamily="34" charset="0"/>
              </a:rPr>
              <a:t>* Your book is your greatest marketing and PR tool. From podcasts, TV, print, etc., exposure has a ripple effect.  </a:t>
            </a:r>
            <a:br>
              <a:rPr lang="en-US" sz="2800" b="0" i="0" u="none" strike="noStrike" dirty="0">
                <a:solidFill>
                  <a:srgbClr val="0070C0"/>
                </a:solidFill>
                <a:effectLst/>
                <a:latin typeface="Arial" panose="020B0604020202020204" pitchFamily="34" charset="0"/>
              </a:rPr>
            </a:br>
            <a:r>
              <a:rPr lang="en-US" sz="2800" b="0" i="0" u="none" strike="noStrike" dirty="0">
                <a:solidFill>
                  <a:srgbClr val="0070C0"/>
                </a:solidFill>
                <a:effectLst/>
                <a:latin typeface="Arial" panose="020B0604020202020204" pitchFamily="34" charset="0"/>
              </a:rPr>
              <a:t>* The people you interviewed for your book are a key asset. How do you engage them for mutual success. </a:t>
            </a:r>
            <a:br>
              <a:rPr lang="en-US" sz="2800" b="0" i="0" u="none" strike="noStrike" dirty="0">
                <a:solidFill>
                  <a:srgbClr val="0070C0"/>
                </a:solidFill>
                <a:effectLst/>
                <a:latin typeface="Arial" panose="020B0604020202020204" pitchFamily="34" charset="0"/>
              </a:rPr>
            </a:br>
            <a:r>
              <a:rPr lang="en-US" sz="2800" b="0" i="0" u="none" strike="noStrike" dirty="0">
                <a:solidFill>
                  <a:srgbClr val="0070C0"/>
                </a:solidFill>
                <a:effectLst/>
                <a:latin typeface="Arial" panose="020B0604020202020204" pitchFamily="34" charset="0"/>
              </a:rPr>
              <a:t>* The key differences between just selling a book and acquiring customers for life.</a:t>
            </a:r>
            <a:endParaRPr lang="en-US" sz="2800" dirty="0">
              <a:solidFill>
                <a:srgbClr val="0070C0"/>
              </a:solidFill>
              <a:latin typeface="FreightBig Pro Book"/>
            </a:endParaRPr>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0" y="742689"/>
            <a:ext cx="12192000" cy="740343"/>
          </a:xfrm>
        </p:spPr>
        <p:txBody>
          <a:bodyPr>
            <a:noAutofit/>
          </a:bodyPr>
          <a:lstStyle/>
          <a:p>
            <a:r>
              <a:rPr lang="en-US" sz="4800" dirty="0">
                <a:solidFill>
                  <a:schemeClr val="accent3"/>
                </a:solidFill>
                <a:latin typeface="Montserrat" pitchFamily="2" charset="77"/>
              </a:rPr>
              <a:t>Strategies You Need to Ensure Your Book Is an Asset to Build Your Network</a:t>
            </a:r>
          </a:p>
        </p:txBody>
      </p:sp>
      <p:cxnSp>
        <p:nvCxnSpPr>
          <p:cNvPr id="13" name="Straight Connector 12">
            <a:extLst>
              <a:ext uri="{FF2B5EF4-FFF2-40B4-BE49-F238E27FC236}">
                <a16:creationId xmlns:a16="http://schemas.microsoft.com/office/drawing/2014/main" id="{0910F0E9-7336-8043-9A41-C65E604DA4FA}"/>
              </a:ext>
            </a:extLst>
          </p:cNvPr>
          <p:cNvCxnSpPr>
            <a:cxnSpLocks/>
          </p:cNvCxnSpPr>
          <p:nvPr/>
        </p:nvCxnSpPr>
        <p:spPr>
          <a:xfrm>
            <a:off x="3052689" y="1680125"/>
            <a:ext cx="621792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man, black, water, white&#10;&#10;Description automatically generated">
            <a:extLst>
              <a:ext uri="{FF2B5EF4-FFF2-40B4-BE49-F238E27FC236}">
                <a16:creationId xmlns:a16="http://schemas.microsoft.com/office/drawing/2014/main" id="{F9A02187-9E29-8E47-9031-9415FE032FC7}"/>
              </a:ext>
            </a:extLst>
          </p:cNvPr>
          <p:cNvPicPr>
            <a:picLocks noChangeAspect="1"/>
          </p:cNvPicPr>
          <p:nvPr/>
        </p:nvPicPr>
        <p:blipFill rotWithShape="1">
          <a:blip r:embed="rId3"/>
          <a:srcRect l="38973" t="7579" r="14628" b="41857"/>
          <a:stretch/>
        </p:blipFill>
        <p:spPr>
          <a:xfrm>
            <a:off x="0" y="2498272"/>
            <a:ext cx="4000500" cy="4359728"/>
          </a:xfrm>
          <a:prstGeom prst="rect">
            <a:avLst/>
          </a:prstGeom>
        </p:spPr>
      </p:pic>
    </p:spTree>
    <p:extLst>
      <p:ext uri="{BB962C8B-B14F-4D97-AF65-F5344CB8AC3E}">
        <p14:creationId xmlns:p14="http://schemas.microsoft.com/office/powerpoint/2010/main" val="351204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clock&#10;&#10;Description automatically generated">
            <a:extLst>
              <a:ext uri="{FF2B5EF4-FFF2-40B4-BE49-F238E27FC236}">
                <a16:creationId xmlns:a16="http://schemas.microsoft.com/office/drawing/2014/main" id="{1A8BC34B-4582-0A48-8465-4B885A340D3D}"/>
              </a:ext>
            </a:extLst>
          </p:cNvPr>
          <p:cNvPicPr>
            <a:picLocks noChangeAspect="1"/>
          </p:cNvPicPr>
          <p:nvPr/>
        </p:nvPicPr>
        <p:blipFill rotWithShape="1">
          <a:blip r:embed="rId3"/>
          <a:srcRect l="12074" r="12074"/>
          <a:stretch/>
        </p:blipFill>
        <p:spPr>
          <a:xfrm>
            <a:off x="0" y="0"/>
            <a:ext cx="12192000" cy="6858000"/>
          </a:xfrm>
          <a:prstGeom prst="rect">
            <a:avLst/>
          </a:prstGeom>
        </p:spPr>
      </p:pic>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2542571" y="3036679"/>
            <a:ext cx="7106858" cy="1636943"/>
          </a:xfrm>
        </p:spPr>
        <p:txBody>
          <a:bodyPr>
            <a:noAutofit/>
          </a:bodyPr>
          <a:lstStyle/>
          <a:p>
            <a:r>
              <a:rPr lang="en-US" sz="6600" dirty="0">
                <a:solidFill>
                  <a:schemeClr val="bg1"/>
                </a:solidFill>
                <a:latin typeface="Montserrat" pitchFamily="2" charset="77"/>
              </a:rPr>
              <a:t>TAKEAWAYS </a:t>
            </a:r>
            <a:br>
              <a:rPr lang="en-US" sz="6600" dirty="0">
                <a:solidFill>
                  <a:schemeClr val="bg1"/>
                </a:solidFill>
                <a:latin typeface="Montserrat" pitchFamily="2" charset="77"/>
              </a:rPr>
            </a:br>
            <a:r>
              <a:rPr lang="en-US" sz="6600" dirty="0">
                <a:solidFill>
                  <a:schemeClr val="bg1"/>
                </a:solidFill>
                <a:latin typeface="Montserrat" pitchFamily="2" charset="77"/>
              </a:rPr>
              <a:t>&amp; IMPLEMENTATION</a:t>
            </a:r>
          </a:p>
        </p:txBody>
      </p:sp>
    </p:spTree>
    <p:extLst>
      <p:ext uri="{BB962C8B-B14F-4D97-AF65-F5344CB8AC3E}">
        <p14:creationId xmlns:p14="http://schemas.microsoft.com/office/powerpoint/2010/main" val="210676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078CAF-1643-3E49-8189-803D6CF0B7F5}"/>
              </a:ext>
            </a:extLst>
          </p:cNvPr>
          <p:cNvSpPr txBox="1"/>
          <p:nvPr/>
        </p:nvSpPr>
        <p:spPr>
          <a:xfrm>
            <a:off x="1876213" y="667300"/>
            <a:ext cx="8439574" cy="1200329"/>
          </a:xfrm>
          <a:prstGeom prst="rect">
            <a:avLst/>
          </a:prstGeom>
          <a:noFill/>
        </p:spPr>
        <p:txBody>
          <a:bodyPr wrap="square" rtlCol="0">
            <a:spAutoFit/>
          </a:bodyPr>
          <a:lstStyle/>
          <a:p>
            <a:pPr algn="ctr"/>
            <a:r>
              <a:rPr lang="en-US" sz="7200" dirty="0">
                <a:solidFill>
                  <a:schemeClr val="accent3"/>
                </a:solidFill>
                <a:latin typeface="FreightBig Pro Book" panose="02000603090000090004" pitchFamily="2" charset="0"/>
              </a:rPr>
              <a:t>Stay Connected!</a:t>
            </a:r>
          </a:p>
        </p:txBody>
      </p:sp>
      <p:sp>
        <p:nvSpPr>
          <p:cNvPr id="11" name="Title 1">
            <a:extLst>
              <a:ext uri="{FF2B5EF4-FFF2-40B4-BE49-F238E27FC236}">
                <a16:creationId xmlns:a16="http://schemas.microsoft.com/office/drawing/2014/main" id="{0EB75BF7-0F45-404F-992A-A5DA8B6459B6}"/>
              </a:ext>
            </a:extLst>
          </p:cNvPr>
          <p:cNvSpPr txBox="1">
            <a:spLocks/>
          </p:cNvSpPr>
          <p:nvPr/>
        </p:nvSpPr>
        <p:spPr>
          <a:xfrm>
            <a:off x="1000760" y="1595347"/>
            <a:ext cx="10190480" cy="1090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accent5"/>
                </a:solidFill>
                <a:latin typeface="Montserrat Medium" pitchFamily="2" charset="77"/>
                <a:hlinkClick r:id="rId3"/>
              </a:rPr>
              <a:t>WWW.SLATERSUCCESS.COM</a:t>
            </a:r>
            <a:r>
              <a:rPr lang="en-US" sz="3600" dirty="0">
                <a:solidFill>
                  <a:schemeClr val="accent5"/>
                </a:solidFill>
                <a:latin typeface="Montserrat Medium" pitchFamily="2" charset="77"/>
              </a:rPr>
              <a:t> </a:t>
            </a:r>
          </a:p>
        </p:txBody>
      </p:sp>
      <p:pic>
        <p:nvPicPr>
          <p:cNvPr id="7" name="Picture 6" descr="A picture containing man, black, water, white&#10;&#10;Description automatically generated">
            <a:extLst>
              <a:ext uri="{FF2B5EF4-FFF2-40B4-BE49-F238E27FC236}">
                <a16:creationId xmlns:a16="http://schemas.microsoft.com/office/drawing/2014/main" id="{2DDDC177-765E-9A45-B59D-E6D2785F5A80}"/>
              </a:ext>
            </a:extLst>
          </p:cNvPr>
          <p:cNvPicPr>
            <a:picLocks noChangeAspect="1"/>
          </p:cNvPicPr>
          <p:nvPr/>
        </p:nvPicPr>
        <p:blipFill rotWithShape="1">
          <a:blip r:embed="rId4"/>
          <a:srcRect t="37652" r="31193"/>
          <a:stretch/>
        </p:blipFill>
        <p:spPr>
          <a:xfrm>
            <a:off x="6259473" y="-14992"/>
            <a:ext cx="5932527" cy="5375661"/>
          </a:xfrm>
          <a:prstGeom prst="rect">
            <a:avLst/>
          </a:prstGeom>
        </p:spPr>
      </p:pic>
      <p:sp>
        <p:nvSpPr>
          <p:cNvPr id="12" name="Subtitle 2">
            <a:extLst>
              <a:ext uri="{FF2B5EF4-FFF2-40B4-BE49-F238E27FC236}">
                <a16:creationId xmlns:a16="http://schemas.microsoft.com/office/drawing/2014/main" id="{08852783-2FED-E64A-9852-7F51F8042D9C}"/>
              </a:ext>
            </a:extLst>
          </p:cNvPr>
          <p:cNvSpPr txBox="1">
            <a:spLocks/>
          </p:cNvSpPr>
          <p:nvPr/>
        </p:nvSpPr>
        <p:spPr>
          <a:xfrm>
            <a:off x="325120" y="2567324"/>
            <a:ext cx="11541760" cy="1302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520"/>
              </a:lnSpc>
              <a:buNone/>
            </a:pPr>
            <a:r>
              <a:rPr lang="en-US" sz="3600" dirty="0">
                <a:solidFill>
                  <a:schemeClr val="accent3"/>
                </a:solidFill>
                <a:latin typeface="Freight Sans Book" panose="02000606030000020004" pitchFamily="2" charset="77"/>
              </a:rPr>
              <a:t>Barre to Boardroom</a:t>
            </a:r>
          </a:p>
          <a:p>
            <a:pPr marL="0" indent="0" algn="ctr">
              <a:lnSpc>
                <a:spcPts val="3520"/>
              </a:lnSpc>
              <a:buNone/>
            </a:pPr>
            <a:endParaRPr lang="en-US" sz="3600" dirty="0">
              <a:solidFill>
                <a:schemeClr val="accent3"/>
              </a:solidFill>
              <a:latin typeface="Freight Sans Book" panose="02000606030000020004" pitchFamily="2" charset="77"/>
            </a:endParaRPr>
          </a:p>
          <a:p>
            <a:pPr marL="0" indent="0" algn="ctr">
              <a:lnSpc>
                <a:spcPts val="3520"/>
              </a:lnSpc>
              <a:buNone/>
            </a:pPr>
            <a:r>
              <a:rPr lang="en-US" sz="3600" dirty="0">
                <a:solidFill>
                  <a:schemeClr val="accent3"/>
                </a:solidFill>
                <a:latin typeface="Freight Sans Book" panose="02000606030000020004" pitchFamily="2" charset="77"/>
              </a:rPr>
              <a:t>Her Success Story</a:t>
            </a:r>
          </a:p>
          <a:p>
            <a:pPr marL="0" indent="0" algn="ctr">
              <a:lnSpc>
                <a:spcPts val="3520"/>
              </a:lnSpc>
              <a:buNone/>
            </a:pPr>
            <a:endParaRPr lang="en-US" sz="3600" dirty="0">
              <a:solidFill>
                <a:schemeClr val="accent3"/>
              </a:solidFill>
              <a:latin typeface="Freight Sans Book" panose="02000606030000020004" pitchFamily="2" charset="77"/>
            </a:endParaRPr>
          </a:p>
          <a:p>
            <a:pPr marL="0" indent="0" algn="ctr">
              <a:lnSpc>
                <a:spcPts val="3520"/>
              </a:lnSpc>
              <a:buNone/>
            </a:pPr>
            <a:r>
              <a:rPr lang="en-US" sz="3600" dirty="0">
                <a:solidFill>
                  <a:schemeClr val="accent3"/>
                </a:solidFill>
                <a:latin typeface="Freight Sans Book" panose="02000606030000020004" pitchFamily="2" charset="77"/>
              </a:rPr>
              <a:t>How To Be A Visionary Leader In Unexpected Times</a:t>
            </a:r>
          </a:p>
          <a:p>
            <a:pPr marL="0" indent="0" algn="ctr">
              <a:lnSpc>
                <a:spcPts val="3520"/>
              </a:lnSpc>
              <a:buNone/>
            </a:pPr>
            <a:endParaRPr lang="en-US" sz="3600" dirty="0">
              <a:solidFill>
                <a:schemeClr val="accent3"/>
              </a:solidFill>
              <a:latin typeface="Freight Sans Book" panose="02000606030000020004" pitchFamily="2" charset="77"/>
            </a:endParaRPr>
          </a:p>
          <a:p>
            <a:pPr marL="0" indent="0" algn="ctr">
              <a:lnSpc>
                <a:spcPts val="3520"/>
              </a:lnSpc>
              <a:buNone/>
            </a:pPr>
            <a:r>
              <a:rPr lang="en-US" sz="3600" dirty="0">
                <a:solidFill>
                  <a:schemeClr val="accent3"/>
                </a:solidFill>
                <a:latin typeface="Freight Sans Book" panose="02000606030000020004" pitchFamily="2" charset="77"/>
              </a:rPr>
              <a:t>LinkedIn </a:t>
            </a:r>
            <a:r>
              <a:rPr lang="en-US" sz="3600" u="sng" dirty="0">
                <a:latin typeface="Freight Sans Book" panose="02000606030000020004"/>
                <a:hlinkClick r:id="rId5"/>
              </a:rPr>
              <a:t>https://www.linkedin.com/in/ivyslater/</a:t>
            </a:r>
            <a:endParaRPr lang="en-US" sz="3600" dirty="0">
              <a:solidFill>
                <a:schemeClr val="accent3"/>
              </a:solidFill>
              <a:latin typeface="Freight Sans Book" panose="02000606030000020004"/>
            </a:endParaRPr>
          </a:p>
        </p:txBody>
      </p:sp>
      <p:pic>
        <p:nvPicPr>
          <p:cNvPr id="13" name="Picture 12" descr="A picture containing light, game, flying, water&#10;&#10;Description automatically generated">
            <a:extLst>
              <a:ext uri="{FF2B5EF4-FFF2-40B4-BE49-F238E27FC236}">
                <a16:creationId xmlns:a16="http://schemas.microsoft.com/office/drawing/2014/main" id="{9FD49EAB-8F54-3F43-B47B-F3E4315AE152}"/>
              </a:ext>
            </a:extLst>
          </p:cNvPr>
          <p:cNvPicPr>
            <a:picLocks noChangeAspect="1"/>
          </p:cNvPicPr>
          <p:nvPr/>
        </p:nvPicPr>
        <p:blipFill rotWithShape="1">
          <a:blip r:embed="rId6"/>
          <a:srcRect l="62538" b="26801"/>
          <a:stretch/>
        </p:blipFill>
        <p:spPr>
          <a:xfrm>
            <a:off x="0" y="2294407"/>
            <a:ext cx="2335588" cy="4563594"/>
          </a:xfrm>
          <a:prstGeom prst="rect">
            <a:avLst/>
          </a:prstGeom>
        </p:spPr>
      </p:pic>
      <p:pic>
        <p:nvPicPr>
          <p:cNvPr id="14" name="Picture 13">
            <a:extLst>
              <a:ext uri="{FF2B5EF4-FFF2-40B4-BE49-F238E27FC236}">
                <a16:creationId xmlns:a16="http://schemas.microsoft.com/office/drawing/2014/main" id="{5EE2F1B9-4158-7C40-ABC8-BD4843B719B8}"/>
              </a:ext>
            </a:extLst>
          </p:cNvPr>
          <p:cNvPicPr>
            <a:picLocks noChangeAspect="1"/>
          </p:cNvPicPr>
          <p:nvPr/>
        </p:nvPicPr>
        <p:blipFill rotWithShape="1">
          <a:blip r:embed="rId7"/>
          <a:srcRect b="82084"/>
          <a:stretch/>
        </p:blipFill>
        <p:spPr>
          <a:xfrm>
            <a:off x="-33534" y="6357208"/>
            <a:ext cx="2886364" cy="517121"/>
          </a:xfrm>
          <a:prstGeom prst="rect">
            <a:avLst/>
          </a:prstGeom>
        </p:spPr>
      </p:pic>
      <p:pic>
        <p:nvPicPr>
          <p:cNvPr id="3" name="Picture 2" descr="A picture containing food, drawing&#10;&#10;Description automatically generated">
            <a:extLst>
              <a:ext uri="{FF2B5EF4-FFF2-40B4-BE49-F238E27FC236}">
                <a16:creationId xmlns:a16="http://schemas.microsoft.com/office/drawing/2014/main" id="{6F123DC5-B0C7-477A-B87B-21E0ECB52A50}"/>
              </a:ext>
            </a:extLst>
          </p:cNvPr>
          <p:cNvPicPr>
            <a:picLocks noChangeAspect="1"/>
          </p:cNvPicPr>
          <p:nvPr/>
        </p:nvPicPr>
        <p:blipFill>
          <a:blip r:embed="rId8"/>
          <a:stretch>
            <a:fillRect/>
          </a:stretch>
        </p:blipFill>
        <p:spPr>
          <a:xfrm>
            <a:off x="8418634" y="2672072"/>
            <a:ext cx="2127884" cy="2127884"/>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2A4BA379-1A57-4CDB-9DA0-12D6D7D64A3E}"/>
              </a:ext>
            </a:extLst>
          </p:cNvPr>
          <p:cNvPicPr>
            <a:picLocks noChangeAspect="1"/>
          </p:cNvPicPr>
          <p:nvPr/>
        </p:nvPicPr>
        <p:blipFill>
          <a:blip r:embed="rId9"/>
          <a:stretch>
            <a:fillRect/>
          </a:stretch>
        </p:blipFill>
        <p:spPr>
          <a:xfrm>
            <a:off x="1397818" y="2051301"/>
            <a:ext cx="2200660" cy="2755398"/>
          </a:xfrm>
          <a:prstGeom prst="rect">
            <a:avLst/>
          </a:prstGeom>
        </p:spPr>
      </p:pic>
    </p:spTree>
    <p:extLst>
      <p:ext uri="{BB962C8B-B14F-4D97-AF65-F5344CB8AC3E}">
        <p14:creationId xmlns:p14="http://schemas.microsoft.com/office/powerpoint/2010/main" val="4229446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33DCF6-AD96-644D-AC4F-3CB9F8A2F8EF}"/>
              </a:ext>
            </a:extLst>
          </p:cNvPr>
          <p:cNvPicPr>
            <a:picLocks noChangeAspect="1"/>
          </p:cNvPicPr>
          <p:nvPr/>
        </p:nvPicPr>
        <p:blipFill>
          <a:blip r:embed="rId3"/>
          <a:stretch>
            <a:fillRect/>
          </a:stretch>
        </p:blipFill>
        <p:spPr>
          <a:xfrm>
            <a:off x="448006" y="3761554"/>
            <a:ext cx="2775450" cy="2775450"/>
          </a:xfrm>
          <a:prstGeom prst="rect">
            <a:avLst/>
          </a:prstGeom>
        </p:spPr>
      </p:pic>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5106369" y="1002252"/>
            <a:ext cx="5229013" cy="1090101"/>
          </a:xfrm>
        </p:spPr>
        <p:txBody>
          <a:bodyPr>
            <a:noAutofit/>
          </a:bodyPr>
          <a:lstStyle/>
          <a:p>
            <a:pPr algn="l"/>
            <a:r>
              <a:rPr lang="en-US" sz="5400" spc="300" dirty="0">
                <a:solidFill>
                  <a:schemeClr val="accent1"/>
                </a:solidFill>
                <a:latin typeface="Montserrat" pitchFamily="2" charset="77"/>
              </a:rPr>
              <a:t>IVY SLATER</a:t>
            </a:r>
          </a:p>
        </p:txBody>
      </p:sp>
      <p:sp>
        <p:nvSpPr>
          <p:cNvPr id="3" name="Subtitle 2">
            <a:extLst>
              <a:ext uri="{FF2B5EF4-FFF2-40B4-BE49-F238E27FC236}">
                <a16:creationId xmlns:a16="http://schemas.microsoft.com/office/drawing/2014/main" id="{5E034647-08E8-9046-8A01-390E27C900E5}"/>
              </a:ext>
            </a:extLst>
          </p:cNvPr>
          <p:cNvSpPr>
            <a:spLocks noGrp="1"/>
          </p:cNvSpPr>
          <p:nvPr>
            <p:ph type="subTitle" idx="1"/>
          </p:nvPr>
        </p:nvSpPr>
        <p:spPr>
          <a:xfrm>
            <a:off x="5355512" y="2470517"/>
            <a:ext cx="6013724" cy="3432447"/>
          </a:xfrm>
        </p:spPr>
        <p:txBody>
          <a:bodyPr>
            <a:noAutofit/>
          </a:bodyPr>
          <a:lstStyle/>
          <a:p>
            <a:pPr algn="l"/>
            <a:r>
              <a:rPr lang="en-US" sz="2000" dirty="0">
                <a:solidFill>
                  <a:schemeClr val="accent3"/>
                </a:solidFill>
                <a:latin typeface="Freight Sans Book" panose="02000606030000020004" pitchFamily="2" charset="77"/>
              </a:rPr>
              <a:t>SPEAKER – Aon, Athena International, Key Bank, Van </a:t>
            </a:r>
            <a:r>
              <a:rPr lang="en-US" sz="2000" dirty="0" err="1">
                <a:solidFill>
                  <a:schemeClr val="accent3"/>
                </a:solidFill>
                <a:latin typeface="Freight Sans Book" panose="02000606030000020004" pitchFamily="2" charset="77"/>
              </a:rPr>
              <a:t>Cleef</a:t>
            </a:r>
            <a:r>
              <a:rPr lang="en-US" sz="2000" dirty="0">
                <a:solidFill>
                  <a:schemeClr val="accent3"/>
                </a:solidFill>
                <a:latin typeface="Freight Sans Book" panose="02000606030000020004" pitchFamily="2" charset="77"/>
              </a:rPr>
              <a:t> &amp; </a:t>
            </a:r>
            <a:r>
              <a:rPr lang="en-US" sz="2000" dirty="0" err="1">
                <a:solidFill>
                  <a:schemeClr val="accent3"/>
                </a:solidFill>
                <a:latin typeface="Freight Sans Book" panose="02000606030000020004" pitchFamily="2" charset="77"/>
              </a:rPr>
              <a:t>Arpel</a:t>
            </a:r>
            <a:r>
              <a:rPr lang="en-US" sz="2000" dirty="0">
                <a:solidFill>
                  <a:schemeClr val="accent3"/>
                </a:solidFill>
                <a:latin typeface="Freight Sans Book" panose="02000606030000020004" pitchFamily="2" charset="77"/>
              </a:rPr>
              <a:t>, Dress for Success </a:t>
            </a:r>
          </a:p>
          <a:p>
            <a:pPr algn="l"/>
            <a:r>
              <a:rPr lang="en-US" sz="2000" dirty="0">
                <a:solidFill>
                  <a:schemeClr val="accent3"/>
                </a:solidFill>
                <a:latin typeface="Freight Sans Book" panose="02000606030000020004" pitchFamily="2" charset="77"/>
              </a:rPr>
              <a:t>AUTHOR – From the Barre to the Boardroom &amp; Conquering Your Fear of Money</a:t>
            </a:r>
          </a:p>
          <a:p>
            <a:pPr algn="l"/>
            <a:r>
              <a:rPr lang="en-US" sz="2000" dirty="0">
                <a:solidFill>
                  <a:schemeClr val="accent3"/>
                </a:solidFill>
                <a:latin typeface="Freight Sans Book" panose="02000606030000020004" pitchFamily="2" charset="77"/>
              </a:rPr>
              <a:t>PODCAST – Her Success Story</a:t>
            </a:r>
          </a:p>
          <a:p>
            <a:pPr algn="l"/>
            <a:r>
              <a:rPr lang="en-US" sz="2000" dirty="0">
                <a:solidFill>
                  <a:schemeClr val="accent3"/>
                </a:solidFill>
                <a:latin typeface="Freight Sans Book" panose="02000606030000020004" pitchFamily="2" charset="77"/>
              </a:rPr>
              <a:t>COACH &amp; CONSULTANT – Helping companies grow and scale, reaching their short- and long-term success goals</a:t>
            </a:r>
            <a:r>
              <a:rPr lang="en-US" dirty="0"/>
              <a:t> </a:t>
            </a:r>
          </a:p>
          <a:p>
            <a:pPr algn="l">
              <a:lnSpc>
                <a:spcPct val="100000"/>
              </a:lnSpc>
            </a:pPr>
            <a:r>
              <a:rPr lang="en-US" sz="2000" dirty="0">
                <a:solidFill>
                  <a:schemeClr val="accent3"/>
                </a:solidFill>
                <a:latin typeface="Freight Sans Book" panose="02000606030000020004" pitchFamily="2" charset="77"/>
              </a:rPr>
              <a:t>SLATER SUCCESS LIVE –  On LinkedIn</a:t>
            </a:r>
          </a:p>
        </p:txBody>
      </p:sp>
      <p:pic>
        <p:nvPicPr>
          <p:cNvPr id="10" name="Picture 9" descr="A picture containing man, black, water, white&#10;&#10;Description automatically generated">
            <a:extLst>
              <a:ext uri="{FF2B5EF4-FFF2-40B4-BE49-F238E27FC236}">
                <a16:creationId xmlns:a16="http://schemas.microsoft.com/office/drawing/2014/main" id="{0E01D813-033F-FC40-B380-4DBE61D0059A}"/>
              </a:ext>
            </a:extLst>
          </p:cNvPr>
          <p:cNvPicPr>
            <a:picLocks noChangeAspect="1"/>
          </p:cNvPicPr>
          <p:nvPr/>
        </p:nvPicPr>
        <p:blipFill rotWithShape="1">
          <a:blip r:embed="rId4"/>
          <a:srcRect l="-1" t="48431" r="35216" b="1"/>
          <a:stretch/>
        </p:blipFill>
        <p:spPr>
          <a:xfrm>
            <a:off x="6606315" y="0"/>
            <a:ext cx="5585686" cy="4446266"/>
          </a:xfrm>
          <a:prstGeom prst="rect">
            <a:avLst/>
          </a:prstGeom>
        </p:spPr>
      </p:pic>
      <p:cxnSp>
        <p:nvCxnSpPr>
          <p:cNvPr id="5" name="Straight Connector 4">
            <a:extLst>
              <a:ext uri="{FF2B5EF4-FFF2-40B4-BE49-F238E27FC236}">
                <a16:creationId xmlns:a16="http://schemas.microsoft.com/office/drawing/2014/main" id="{A1D4CD8D-EF50-0840-8FC7-1F7153B36ED2}"/>
              </a:ext>
            </a:extLst>
          </p:cNvPr>
          <p:cNvCxnSpPr/>
          <p:nvPr/>
        </p:nvCxnSpPr>
        <p:spPr>
          <a:xfrm>
            <a:off x="5106369" y="2092353"/>
            <a:ext cx="421724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descr="A person wearing a white shirt&#10;&#10;Description automatically generated">
            <a:extLst>
              <a:ext uri="{FF2B5EF4-FFF2-40B4-BE49-F238E27FC236}">
                <a16:creationId xmlns:a16="http://schemas.microsoft.com/office/drawing/2014/main" id="{EE82DD5E-3020-4936-92D6-F2BC5160C00E}"/>
              </a:ext>
            </a:extLst>
          </p:cNvPr>
          <p:cNvPicPr>
            <a:picLocks noChangeAspect="1"/>
          </p:cNvPicPr>
          <p:nvPr/>
        </p:nvPicPr>
        <p:blipFill>
          <a:blip r:embed="rId5"/>
          <a:stretch>
            <a:fillRect/>
          </a:stretch>
        </p:blipFill>
        <p:spPr>
          <a:xfrm>
            <a:off x="57612" y="1197892"/>
            <a:ext cx="4907506" cy="4705072"/>
          </a:xfrm>
          <a:prstGeom prst="rect">
            <a:avLst/>
          </a:prstGeom>
        </p:spPr>
      </p:pic>
    </p:spTree>
    <p:extLst>
      <p:ext uri="{BB962C8B-B14F-4D97-AF65-F5344CB8AC3E}">
        <p14:creationId xmlns:p14="http://schemas.microsoft.com/office/powerpoint/2010/main" val="2097009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513347" y="0"/>
            <a:ext cx="11165306" cy="1636943"/>
          </a:xfrm>
        </p:spPr>
        <p:txBody>
          <a:bodyPr>
            <a:noAutofit/>
          </a:bodyPr>
          <a:lstStyle/>
          <a:p>
            <a:r>
              <a:rPr lang="en-US" sz="6400" dirty="0">
                <a:solidFill>
                  <a:schemeClr val="accent3"/>
                </a:solidFill>
                <a:latin typeface="Montserrat" pitchFamily="2" charset="77"/>
              </a:rPr>
              <a:t>From the Bar to the Boardroom</a:t>
            </a:r>
            <a:endParaRPr lang="en-US" sz="6400" dirty="0">
              <a:solidFill>
                <a:schemeClr val="accent5"/>
              </a:solidFill>
              <a:latin typeface="Montserrat" pitchFamily="2" charset="77"/>
            </a:endParaRPr>
          </a:p>
        </p:txBody>
      </p:sp>
      <p:pic>
        <p:nvPicPr>
          <p:cNvPr id="3" name="Picture 2">
            <a:extLst>
              <a:ext uri="{FF2B5EF4-FFF2-40B4-BE49-F238E27FC236}">
                <a16:creationId xmlns:a16="http://schemas.microsoft.com/office/drawing/2014/main" id="{ECA16733-4232-41F5-92B3-43F8221E1FF3}"/>
              </a:ext>
            </a:extLst>
          </p:cNvPr>
          <p:cNvPicPr>
            <a:picLocks noChangeAspect="1"/>
          </p:cNvPicPr>
          <p:nvPr/>
        </p:nvPicPr>
        <p:blipFill>
          <a:blip r:embed="rId3"/>
          <a:stretch>
            <a:fillRect/>
          </a:stretch>
        </p:blipFill>
        <p:spPr>
          <a:xfrm>
            <a:off x="4370704" y="1987463"/>
            <a:ext cx="3450592" cy="4329966"/>
          </a:xfrm>
          <a:prstGeom prst="rect">
            <a:avLst/>
          </a:prstGeom>
        </p:spPr>
      </p:pic>
    </p:spTree>
    <p:extLst>
      <p:ext uri="{BB962C8B-B14F-4D97-AF65-F5344CB8AC3E}">
        <p14:creationId xmlns:p14="http://schemas.microsoft.com/office/powerpoint/2010/main" val="341904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847022" y="3566679"/>
            <a:ext cx="3671668" cy="1636943"/>
          </a:xfrm>
        </p:spPr>
        <p:txBody>
          <a:bodyPr>
            <a:noAutofit/>
          </a:bodyPr>
          <a:lstStyle/>
          <a:p>
            <a:r>
              <a:rPr kumimoji="0" lang="en-US" sz="6600" b="0" i="0" u="none" strike="noStrike" kern="1200" cap="none" spc="0" normalizeH="0" baseline="0" noProof="0" dirty="0">
                <a:ln>
                  <a:noFill/>
                </a:ln>
                <a:solidFill>
                  <a:srgbClr val="0070C0"/>
                </a:solidFill>
                <a:effectLst/>
                <a:uLnTx/>
                <a:uFillTx/>
                <a:latin typeface="Montserrat" pitchFamily="2" charset="77"/>
                <a:ea typeface="+mj-ea"/>
                <a:cs typeface="+mj-cs"/>
              </a:rPr>
              <a:t>YOUR WHY</a:t>
            </a:r>
            <a:br>
              <a:rPr kumimoji="0" lang="en-US" sz="6600" b="0" i="0" u="none" strike="noStrike" kern="1200" cap="none" spc="0" normalizeH="0" baseline="0" noProof="0" dirty="0">
                <a:ln>
                  <a:noFill/>
                </a:ln>
                <a:solidFill>
                  <a:srgbClr val="0070C0"/>
                </a:solidFill>
                <a:effectLst/>
                <a:uLnTx/>
                <a:uFillTx/>
                <a:latin typeface="Montserrat" pitchFamily="2" charset="77"/>
                <a:ea typeface="+mj-ea"/>
                <a:cs typeface="+mj-cs"/>
              </a:rPr>
            </a:br>
            <a:r>
              <a:rPr kumimoji="0" lang="en-US" sz="6600" b="0" i="0" u="none" strike="noStrike" kern="1200" cap="none" spc="0" normalizeH="0" baseline="0" noProof="0" dirty="0">
                <a:ln>
                  <a:noFill/>
                </a:ln>
                <a:solidFill>
                  <a:srgbClr val="0070C0"/>
                </a:solidFill>
                <a:effectLst/>
                <a:uLnTx/>
                <a:uFillTx/>
                <a:latin typeface="Montserrat" pitchFamily="2" charset="77"/>
                <a:ea typeface="+mj-ea"/>
                <a:cs typeface="+mj-cs"/>
              </a:rPr>
              <a:t>YOUR PURPOSE</a:t>
            </a:r>
            <a:endParaRPr lang="en-US" sz="6600" dirty="0">
              <a:solidFill>
                <a:srgbClr val="0070C0"/>
              </a:solidFill>
              <a:latin typeface="Montserrat" pitchFamily="2" charset="77"/>
            </a:endParaRPr>
          </a:p>
        </p:txBody>
      </p:sp>
      <p:pic>
        <p:nvPicPr>
          <p:cNvPr id="4" name="Picture 3" descr="Text&#10;&#10;Description automatically generated">
            <a:extLst>
              <a:ext uri="{FF2B5EF4-FFF2-40B4-BE49-F238E27FC236}">
                <a16:creationId xmlns:a16="http://schemas.microsoft.com/office/drawing/2014/main" id="{663A0F1C-5909-41D2-830F-30E23E6082BF}"/>
              </a:ext>
            </a:extLst>
          </p:cNvPr>
          <p:cNvPicPr>
            <a:picLocks noChangeAspect="1"/>
          </p:cNvPicPr>
          <p:nvPr/>
        </p:nvPicPr>
        <p:blipFill>
          <a:blip r:embed="rId3"/>
          <a:stretch>
            <a:fillRect/>
          </a:stretch>
        </p:blipFill>
        <p:spPr>
          <a:xfrm>
            <a:off x="6642583" y="960557"/>
            <a:ext cx="3463285" cy="5212245"/>
          </a:xfrm>
          <a:prstGeom prst="rect">
            <a:avLst/>
          </a:prstGeom>
        </p:spPr>
      </p:pic>
    </p:spTree>
    <p:extLst>
      <p:ext uri="{BB962C8B-B14F-4D97-AF65-F5344CB8AC3E}">
        <p14:creationId xmlns:p14="http://schemas.microsoft.com/office/powerpoint/2010/main" val="4123988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1285907" y="625642"/>
            <a:ext cx="9395100" cy="1636943"/>
          </a:xfrm>
        </p:spPr>
        <p:txBody>
          <a:bodyPr>
            <a:noAutofit/>
          </a:bodyPr>
          <a:lstStyle/>
          <a:p>
            <a:r>
              <a:rPr lang="en-US" sz="6400" dirty="0">
                <a:solidFill>
                  <a:schemeClr val="accent5"/>
                </a:solidFill>
                <a:latin typeface="Montserrat" pitchFamily="2" charset="77"/>
              </a:rPr>
              <a:t>Building a Speaking Platform</a:t>
            </a:r>
          </a:p>
        </p:txBody>
      </p:sp>
      <p:pic>
        <p:nvPicPr>
          <p:cNvPr id="6" name="Picture 4" descr="Hardcover Jump : Take the Leap of Faith to Achieve Your Life of Abundance Book">
            <a:extLst>
              <a:ext uri="{FF2B5EF4-FFF2-40B4-BE49-F238E27FC236}">
                <a16:creationId xmlns:a16="http://schemas.microsoft.com/office/drawing/2014/main" id="{7719981D-C827-4FCF-A32C-E330215F6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865" y="3674831"/>
            <a:ext cx="1687968" cy="25575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E16CB44-333A-46F2-A904-17114B4F82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09" y="1166129"/>
            <a:ext cx="1687967" cy="25727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coming">
            <a:extLst>
              <a:ext uri="{FF2B5EF4-FFF2-40B4-BE49-F238E27FC236}">
                <a16:creationId xmlns:a16="http://schemas.microsoft.com/office/drawing/2014/main" id="{BCA688CC-9867-4B73-AA44-CD7F1C615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169" y="3528197"/>
            <a:ext cx="1687967" cy="25319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Money Book for the Young, Fabulous &amp; Broke">
            <a:extLst>
              <a:ext uri="{FF2B5EF4-FFF2-40B4-BE49-F238E27FC236}">
                <a16:creationId xmlns:a16="http://schemas.microsoft.com/office/drawing/2014/main" id="{E52A3675-2EDB-4FEA-A632-90EED1B49B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512997"/>
            <a:ext cx="22479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9D16E92-542B-4D72-B29F-1083A572C9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1961" y="1315679"/>
            <a:ext cx="2288603" cy="2288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12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3437372" y="2610528"/>
            <a:ext cx="4654843" cy="1636943"/>
          </a:xfrm>
        </p:spPr>
        <p:txBody>
          <a:bodyPr>
            <a:noAutofit/>
          </a:bodyPr>
          <a:lstStyle/>
          <a:p>
            <a:r>
              <a:rPr lang="en-US" sz="6400" dirty="0">
                <a:solidFill>
                  <a:schemeClr val="accent3"/>
                </a:solidFill>
                <a:latin typeface="Montserrat" pitchFamily="2" charset="77"/>
              </a:rPr>
              <a:t>Celebrity First</a:t>
            </a:r>
            <a:endParaRPr lang="en-US" sz="6400" dirty="0">
              <a:solidFill>
                <a:schemeClr val="accent5"/>
              </a:solidFill>
              <a:latin typeface="Montserrat" pitchFamily="2" charset="77"/>
            </a:endParaRPr>
          </a:p>
        </p:txBody>
      </p:sp>
      <p:pic>
        <p:nvPicPr>
          <p:cNvPr id="5" name="Picture 4" descr="Hardcover Jump : Take the Leap of Faith to Achieve Your Life of Abundance Book">
            <a:extLst>
              <a:ext uri="{FF2B5EF4-FFF2-40B4-BE49-F238E27FC236}">
                <a16:creationId xmlns:a16="http://schemas.microsoft.com/office/drawing/2014/main" id="{885CDBC3-BD57-4821-A4B1-D995185FF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482" y="792571"/>
            <a:ext cx="3573380" cy="5414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ecoming">
            <a:extLst>
              <a:ext uri="{FF2B5EF4-FFF2-40B4-BE49-F238E27FC236}">
                <a16:creationId xmlns:a16="http://schemas.microsoft.com/office/drawing/2014/main" id="{B78AFBBB-6E1F-4840-AE78-20C850C7A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5" y="1085703"/>
            <a:ext cx="3218629" cy="482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614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a:off x="325120" y="350520"/>
            <a:ext cx="11541760"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1285907" y="625642"/>
            <a:ext cx="9395100" cy="1636943"/>
          </a:xfrm>
        </p:spPr>
        <p:txBody>
          <a:bodyPr>
            <a:noAutofit/>
          </a:bodyPr>
          <a:lstStyle/>
          <a:p>
            <a:endParaRPr lang="en-US" sz="6400" dirty="0">
              <a:solidFill>
                <a:schemeClr val="accent5"/>
              </a:solidFill>
              <a:latin typeface="Montserrat" pitchFamily="2" charset="77"/>
            </a:endParaRPr>
          </a:p>
        </p:txBody>
      </p:sp>
      <p:pic>
        <p:nvPicPr>
          <p:cNvPr id="2050" name="Picture 2">
            <a:extLst>
              <a:ext uri="{FF2B5EF4-FFF2-40B4-BE49-F238E27FC236}">
                <a16:creationId xmlns:a16="http://schemas.microsoft.com/office/drawing/2014/main" id="{8E16CB44-333A-46F2-A904-17114B4F8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09" y="1166129"/>
            <a:ext cx="2701833" cy="41181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Money Book for the Young, Fabulous &amp; Broke">
            <a:extLst>
              <a:ext uri="{FF2B5EF4-FFF2-40B4-BE49-F238E27FC236}">
                <a16:creationId xmlns:a16="http://schemas.microsoft.com/office/drawing/2014/main" id="{E52A3675-2EDB-4FEA-A632-90EED1B49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049" y="2512997"/>
            <a:ext cx="2701833" cy="36635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9D16E92-542B-4D72-B29F-1083A572C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0827" y="1315679"/>
            <a:ext cx="3279737" cy="327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108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731882-B702-C049-85F6-4A8D20214672}"/>
              </a:ext>
            </a:extLst>
          </p:cNvPr>
          <p:cNvSpPr/>
          <p:nvPr/>
        </p:nvSpPr>
        <p:spPr>
          <a:xfrm flipH="1">
            <a:off x="14922900" y="37699"/>
            <a:ext cx="45719" cy="615696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15D95-EE6E-E54D-9081-861E42ECE1E4}"/>
              </a:ext>
            </a:extLst>
          </p:cNvPr>
          <p:cNvSpPr>
            <a:spLocks noGrp="1"/>
          </p:cNvSpPr>
          <p:nvPr>
            <p:ph type="ctrTitle"/>
          </p:nvPr>
        </p:nvSpPr>
        <p:spPr>
          <a:xfrm>
            <a:off x="266161" y="5054155"/>
            <a:ext cx="4779775" cy="1636943"/>
          </a:xfrm>
        </p:spPr>
        <p:txBody>
          <a:bodyPr>
            <a:noAutofit/>
          </a:bodyPr>
          <a:lstStyle/>
          <a:p>
            <a:pPr algn="l"/>
            <a:r>
              <a:rPr lang="en-US" dirty="0">
                <a:solidFill>
                  <a:schemeClr val="accent3"/>
                </a:solidFill>
                <a:latin typeface="Montserrat" pitchFamily="2" charset="77"/>
              </a:rPr>
              <a:t>Your book is your greatest marketing &amp; PR tool. From podcast, TV, print, etc. exposure has a ripple effect. </a:t>
            </a:r>
            <a:endParaRPr lang="en-US" dirty="0">
              <a:solidFill>
                <a:schemeClr val="accent5"/>
              </a:solidFill>
              <a:latin typeface="Montserrat" pitchFamily="2" charset="77"/>
            </a:endParaRPr>
          </a:p>
        </p:txBody>
      </p:sp>
      <p:pic>
        <p:nvPicPr>
          <p:cNvPr id="11" name="Picture 10" descr="Graphical user interface, website&#10;&#10;Description automatically generated">
            <a:extLst>
              <a:ext uri="{FF2B5EF4-FFF2-40B4-BE49-F238E27FC236}">
                <a16:creationId xmlns:a16="http://schemas.microsoft.com/office/drawing/2014/main" id="{03D80941-4754-4CC7-BB28-0986B43A8398}"/>
              </a:ext>
            </a:extLst>
          </p:cNvPr>
          <p:cNvPicPr>
            <a:picLocks noChangeAspect="1"/>
          </p:cNvPicPr>
          <p:nvPr/>
        </p:nvPicPr>
        <p:blipFill>
          <a:blip r:embed="rId3"/>
          <a:stretch>
            <a:fillRect/>
          </a:stretch>
        </p:blipFill>
        <p:spPr>
          <a:xfrm>
            <a:off x="5299710" y="354489"/>
            <a:ext cx="5279965" cy="309738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8A74EB3B-84A2-4945-AFFC-3A2829C91BAB}"/>
              </a:ext>
            </a:extLst>
          </p:cNvPr>
          <p:cNvPicPr>
            <a:picLocks noChangeAspect="1"/>
          </p:cNvPicPr>
          <p:nvPr/>
        </p:nvPicPr>
        <p:blipFill>
          <a:blip r:embed="rId4"/>
          <a:stretch>
            <a:fillRect/>
          </a:stretch>
        </p:blipFill>
        <p:spPr>
          <a:xfrm>
            <a:off x="5549804" y="3451870"/>
            <a:ext cx="4779775" cy="3239228"/>
          </a:xfrm>
          <a:prstGeom prst="rect">
            <a:avLst/>
          </a:prstGeom>
        </p:spPr>
      </p:pic>
    </p:spTree>
    <p:extLst>
      <p:ext uri="{BB962C8B-B14F-4D97-AF65-F5344CB8AC3E}">
        <p14:creationId xmlns:p14="http://schemas.microsoft.com/office/powerpoint/2010/main" val="2551510963"/>
      </p:ext>
    </p:extLst>
  </p:cSld>
  <p:clrMapOvr>
    <a:masterClrMapping/>
  </p:clrMapOvr>
</p:sld>
</file>

<file path=ppt/theme/theme1.xml><?xml version="1.0" encoding="utf-8"?>
<a:theme xmlns:a="http://schemas.openxmlformats.org/drawingml/2006/main" name="Office Theme">
  <a:themeElements>
    <a:clrScheme name="Ivy Slater Colors">
      <a:dk1>
        <a:srgbClr val="000000"/>
      </a:dk1>
      <a:lt1>
        <a:srgbClr val="FFFFFF"/>
      </a:lt1>
      <a:dk2>
        <a:srgbClr val="44546A"/>
      </a:dk2>
      <a:lt2>
        <a:srgbClr val="E7E6E6"/>
      </a:lt2>
      <a:accent1>
        <a:srgbClr val="1D4462"/>
      </a:accent1>
      <a:accent2>
        <a:srgbClr val="C1D1CC"/>
      </a:accent2>
      <a:accent3>
        <a:srgbClr val="1B3B55"/>
      </a:accent3>
      <a:accent4>
        <a:srgbClr val="215075"/>
      </a:accent4>
      <a:accent5>
        <a:srgbClr val="45B1B2"/>
      </a:accent5>
      <a:accent6>
        <a:srgbClr val="E5E5E4"/>
      </a:accent6>
      <a:hlink>
        <a:srgbClr val="48B8B9"/>
      </a:hlink>
      <a:folHlink>
        <a:srgbClr val="4AB1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19337</TotalTime>
  <Words>2084</Words>
  <Application>Microsoft Office PowerPoint</Application>
  <PresentationFormat>Widescreen</PresentationFormat>
  <Paragraphs>127</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Freight Sans Book</vt:lpstr>
      <vt:lpstr>FreightBig Pro Book</vt:lpstr>
      <vt:lpstr>Montserrat</vt:lpstr>
      <vt:lpstr>Montserrat Medium</vt:lpstr>
      <vt:lpstr>Tahoma</vt:lpstr>
      <vt:lpstr>Office Theme</vt:lpstr>
      <vt:lpstr>Your Book Is Your Greatest Marketing and PR Asset: Use It!  With Ivy Slater</vt:lpstr>
      <vt:lpstr>Strategies You Need to Ensure Your Book Is an Asset to Build Your Network</vt:lpstr>
      <vt:lpstr>IVY SLATER</vt:lpstr>
      <vt:lpstr>From the Bar to the Boardroom</vt:lpstr>
      <vt:lpstr>YOUR WHY YOUR PURPOSE</vt:lpstr>
      <vt:lpstr>Building a Speaking Platform</vt:lpstr>
      <vt:lpstr>Celebrity First</vt:lpstr>
      <vt:lpstr>PowerPoint Presentation</vt:lpstr>
      <vt:lpstr>Your book is your greatest marketing &amp; PR tool. From podcast, TV, print, etc. exposure has a ripple effect. </vt:lpstr>
      <vt:lpstr>PowerPoint Presentation</vt:lpstr>
      <vt:lpstr>Her Success Story Podcast</vt:lpstr>
      <vt:lpstr>From the Bar to the Boardroom</vt:lpstr>
      <vt:lpstr>ABC and CBS</vt:lpstr>
      <vt:lpstr>PowerPoint Presentation</vt:lpstr>
      <vt:lpstr>Books and Podcasts</vt:lpstr>
      <vt:lpstr>PowerPoint Presentation</vt:lpstr>
      <vt:lpstr>The people you interviewed for you book are a key asset. How do you engage them for mutual success?</vt:lpstr>
      <vt:lpstr>The key differences between just selling a book and acquiring customers for life. </vt:lpstr>
      <vt:lpstr>PowerPoint Presentation</vt:lpstr>
      <vt:lpstr>TAKEAWAYS  &amp; IMPLEMENTATION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Cove</dc:creator>
  <cp:lastModifiedBy>elizabeth oldorff</cp:lastModifiedBy>
  <cp:revision>226</cp:revision>
  <dcterms:created xsi:type="dcterms:W3CDTF">2019-03-26T14:20:00Z</dcterms:created>
  <dcterms:modified xsi:type="dcterms:W3CDTF">2021-05-25T18:17:58Z</dcterms:modified>
</cp:coreProperties>
</file>