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1270000" y="4267112"/>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21"/>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22"/>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23"/>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Book Publicity 101"/>
          <p:cNvSpPr txBox="1"/>
          <p:nvPr>
            <p:ph type="title"/>
          </p:nvPr>
        </p:nvSpPr>
        <p:spPr>
          <a:prstGeom prst="rect">
            <a:avLst/>
          </a:prstGeom>
          <a:solidFill>
            <a:srgbClr val="F7BA01"/>
          </a:solidFill>
        </p:spPr>
        <p:txBody>
          <a:bodyPr/>
          <a:lstStyle>
            <a:lvl1pPr>
              <a:defRPr sz="3600">
                <a:solidFill>
                  <a:srgbClr val="484848"/>
                </a:solidFill>
                <a:latin typeface="Avenir Heavy"/>
                <a:ea typeface="Avenir Heavy"/>
                <a:cs typeface="Avenir Heavy"/>
                <a:sym typeface="Avenir Heavy"/>
              </a:defRPr>
            </a:lvl1pPr>
          </a:lstStyle>
          <a:p>
            <a:pPr/>
            <a:r>
              <a:t>Book Publicity 101</a:t>
            </a:r>
          </a:p>
        </p:txBody>
      </p:sp>
      <p:pic>
        <p:nvPicPr>
          <p:cNvPr id="120" name="pasted-image.tiff" descr="pasted-image.tiff"/>
          <p:cNvPicPr>
            <a:picLocks noChangeAspect="1"/>
          </p:cNvPicPr>
          <p:nvPr/>
        </p:nvPicPr>
        <p:blipFill>
          <a:blip r:embed="rId2">
            <a:extLst/>
          </a:blip>
          <a:stretch>
            <a:fillRect/>
          </a:stretch>
        </p:blipFill>
        <p:spPr>
          <a:xfrm>
            <a:off x="3217934" y="3327510"/>
            <a:ext cx="6172203" cy="558584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ten restaurants pitch letter_rev.pdf" descr="ten restaurants pitch letter_rev.pdf"/>
          <p:cNvPicPr>
            <a:picLocks noChangeAspect="1"/>
          </p:cNvPicPr>
          <p:nvPr/>
        </p:nvPicPr>
        <p:blipFill>
          <a:blip r:embed="rId2">
            <a:extLst/>
          </a:blip>
          <a:stretch>
            <a:fillRect/>
          </a:stretch>
        </p:blipFill>
        <p:spPr>
          <a:xfrm>
            <a:off x="-371189" y="1758950"/>
            <a:ext cx="7536877" cy="9753600"/>
          </a:xfrm>
          <a:prstGeom prst="rect">
            <a:avLst/>
          </a:prstGeom>
          <a:ln w="12700">
            <a:miter lim="400000"/>
          </a:ln>
        </p:spPr>
      </p:pic>
      <p:pic>
        <p:nvPicPr>
          <p:cNvPr id="156" name="DiamondPitchPDF.pdf" descr="DiamondPitchPDF.pdf"/>
          <p:cNvPicPr>
            <a:picLocks noChangeAspect="1"/>
          </p:cNvPicPr>
          <p:nvPr/>
        </p:nvPicPr>
        <p:blipFill>
          <a:blip r:embed="rId3">
            <a:extLst/>
          </a:blip>
          <a:stretch>
            <a:fillRect/>
          </a:stretch>
        </p:blipFill>
        <p:spPr>
          <a:xfrm>
            <a:off x="6559783" y="1474843"/>
            <a:ext cx="6543155" cy="8467613"/>
          </a:xfrm>
          <a:prstGeom prst="rect">
            <a:avLst/>
          </a:prstGeom>
          <a:ln w="12700">
            <a:miter lim="400000"/>
          </a:ln>
        </p:spPr>
      </p:pic>
      <p:sp>
        <p:nvSpPr>
          <p:cNvPr id="157" name="Evolution of the Press Release Part Two:…"/>
          <p:cNvSpPr txBox="1"/>
          <p:nvPr/>
        </p:nvSpPr>
        <p:spPr>
          <a:xfrm>
            <a:off x="102284" y="173223"/>
            <a:ext cx="11334859" cy="1545854"/>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spcBef>
                <a:spcPts val="800"/>
              </a:spcBef>
              <a:defRPr b="1" sz="1800">
                <a:latin typeface="+mn-lt"/>
                <a:ea typeface="+mn-ea"/>
                <a:cs typeface="+mn-cs"/>
                <a:sym typeface="Helvetica Neue"/>
              </a:defRPr>
            </a:pPr>
            <a:r>
              <a:t>Evolution of the Press Release Part Two: </a:t>
            </a:r>
          </a:p>
          <a:p>
            <a:pPr algn="l" defTabSz="457200">
              <a:lnSpc>
                <a:spcPct val="120000"/>
              </a:lnSpc>
              <a:spcBef>
                <a:spcPts val="800"/>
              </a:spcBef>
              <a:defRPr b="1" sz="1800">
                <a:latin typeface="+mn-lt"/>
                <a:ea typeface="+mn-ea"/>
                <a:cs typeface="+mn-cs"/>
                <a:sym typeface="Helvetica Neue"/>
              </a:defRPr>
            </a:pPr>
            <a:r>
              <a:t>The Pitch Letter: </a:t>
            </a:r>
            <a:r>
              <a:rPr b="0"/>
              <a:t>The most standard accompaniment to the press release. </a:t>
            </a:r>
          </a:p>
          <a:p>
            <a:pPr marL="194468" indent="-194468" algn="l" defTabSz="457200">
              <a:lnSpc>
                <a:spcPct val="120000"/>
              </a:lnSpc>
              <a:spcBef>
                <a:spcPts val="800"/>
              </a:spcBef>
              <a:buSzPct val="145000"/>
              <a:buChar char="•"/>
              <a:defRPr sz="1400">
                <a:latin typeface="+mn-lt"/>
                <a:ea typeface="+mn-ea"/>
                <a:cs typeface="+mn-cs"/>
                <a:sym typeface="Helvetica Neue"/>
              </a:defRPr>
            </a:pPr>
            <a:r>
              <a:t>Similar to the press release but expands on the book description, with more reasons on why the author should be interviewed. </a:t>
            </a:r>
          </a:p>
          <a:p>
            <a:pPr marL="194468" indent="-194468" algn="l" defTabSz="457200">
              <a:lnSpc>
                <a:spcPct val="120000"/>
              </a:lnSpc>
              <a:spcBef>
                <a:spcPts val="800"/>
              </a:spcBef>
              <a:buSzPct val="145000"/>
              <a:buChar char="•"/>
              <a:defRPr sz="1400">
                <a:latin typeface="+mn-lt"/>
                <a:ea typeface="+mn-ea"/>
                <a:cs typeface="+mn-cs"/>
                <a:sym typeface="Helvetica Neue"/>
              </a:defRPr>
            </a:pPr>
            <a:r>
              <a:t>Often uses bullet points to highlight talking points and/or to detail out features such as photos, recipes or new information within the book.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9" name="Interview Alert LFWM_HWPR_FINAL1120.pdf" descr="Interview Alert LFWM_HWPR_FINAL1120.pdf"/>
          <p:cNvPicPr>
            <a:picLocks noChangeAspect="1"/>
          </p:cNvPicPr>
          <p:nvPr/>
        </p:nvPicPr>
        <p:blipFill>
          <a:blip r:embed="rId2">
            <a:extLst/>
          </a:blip>
          <a:stretch>
            <a:fillRect/>
          </a:stretch>
        </p:blipFill>
        <p:spPr>
          <a:xfrm>
            <a:off x="-307689" y="1547204"/>
            <a:ext cx="6679206" cy="8643677"/>
          </a:xfrm>
          <a:prstGeom prst="rect">
            <a:avLst/>
          </a:prstGeom>
          <a:ln w="12700">
            <a:miter lim="400000"/>
          </a:ln>
        </p:spPr>
      </p:pic>
      <p:pic>
        <p:nvPicPr>
          <p:cNvPr id="160" name="RobinMacArthurHalfWildQ&amp;A copy.pdf" descr="RobinMacArthurHalfWildQ&amp;A copy.pdf"/>
          <p:cNvPicPr>
            <a:picLocks noChangeAspect="1"/>
          </p:cNvPicPr>
          <p:nvPr/>
        </p:nvPicPr>
        <p:blipFill>
          <a:blip r:embed="rId3">
            <a:extLst/>
          </a:blip>
          <a:stretch>
            <a:fillRect/>
          </a:stretch>
        </p:blipFill>
        <p:spPr>
          <a:xfrm>
            <a:off x="6841487" y="2035282"/>
            <a:ext cx="5924902" cy="7667519"/>
          </a:xfrm>
          <a:prstGeom prst="rect">
            <a:avLst/>
          </a:prstGeom>
          <a:ln w="12700">
            <a:miter lim="400000"/>
          </a:ln>
        </p:spPr>
      </p:pic>
      <p:sp>
        <p:nvSpPr>
          <p:cNvPr id="161" name="Evolution of the Press Release Part Three:…"/>
          <p:cNvSpPr txBox="1"/>
          <p:nvPr/>
        </p:nvSpPr>
        <p:spPr>
          <a:xfrm>
            <a:off x="-4801" y="118057"/>
            <a:ext cx="12046591" cy="1122786"/>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spcBef>
                <a:spcPts val="800"/>
              </a:spcBef>
              <a:defRPr b="1" sz="1800">
                <a:latin typeface="+mn-lt"/>
                <a:ea typeface="+mn-ea"/>
                <a:cs typeface="+mn-cs"/>
                <a:sym typeface="Helvetica Neue"/>
              </a:defRPr>
            </a:pPr>
            <a:r>
              <a:t>Evolution of the Press Release Part Three: </a:t>
            </a:r>
          </a:p>
          <a:p>
            <a:pPr marL="194468" indent="-194468" algn="l" defTabSz="457200">
              <a:lnSpc>
                <a:spcPct val="120000"/>
              </a:lnSpc>
              <a:spcBef>
                <a:spcPts val="800"/>
              </a:spcBef>
              <a:buSzPct val="145000"/>
              <a:buChar char="•"/>
              <a:defRPr b="1" sz="1400">
                <a:latin typeface="+mn-lt"/>
                <a:ea typeface="+mn-ea"/>
                <a:cs typeface="+mn-cs"/>
                <a:sym typeface="Helvetica Neue"/>
              </a:defRPr>
            </a:pPr>
            <a:r>
              <a:t>The Interview Alert: </a:t>
            </a:r>
            <a:r>
              <a:rPr b="0"/>
              <a:t>The pitch letter in different clothes. Occasionally useful when creating the pitch email.</a:t>
            </a:r>
          </a:p>
          <a:p>
            <a:pPr marL="194468" indent="-194468" algn="l" defTabSz="457200">
              <a:lnSpc>
                <a:spcPct val="120000"/>
              </a:lnSpc>
              <a:spcBef>
                <a:spcPts val="800"/>
              </a:spcBef>
              <a:buSzPct val="145000"/>
              <a:buChar char="•"/>
              <a:defRPr b="1" sz="1400">
                <a:latin typeface="+mn-lt"/>
                <a:ea typeface="+mn-ea"/>
                <a:cs typeface="+mn-cs"/>
                <a:sym typeface="Helvetica Neue"/>
              </a:defRPr>
            </a:pPr>
            <a:r>
              <a:t>Q&amp;A: </a:t>
            </a:r>
            <a:r>
              <a:rPr b="0"/>
              <a:t>Sometimes a Q&amp;A with an author can be helpful to have on hand, especially if the book is dense or if the author has an interesting back story.</a:t>
            </a:r>
            <a:r>
              <a:t> </a:t>
            </a:r>
          </a:p>
        </p:txBody>
      </p:sp>
      <p:sp>
        <p:nvSpPr>
          <p:cNvPr id="162" name="Interview Alert:"/>
          <p:cNvSpPr txBox="1"/>
          <p:nvPr/>
        </p:nvSpPr>
        <p:spPr>
          <a:xfrm>
            <a:off x="939634" y="1940802"/>
            <a:ext cx="2121231" cy="43639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200">
                <a:solidFill>
                  <a:srgbClr val="FFFFFF"/>
                </a:solidFill>
                <a:latin typeface="+mn-lt"/>
                <a:ea typeface="+mn-ea"/>
                <a:cs typeface="+mn-cs"/>
                <a:sym typeface="Helvetica Neue"/>
              </a:defRPr>
            </a:lvl1pPr>
          </a:lstStyle>
          <a:p>
            <a:pPr/>
            <a:r>
              <a:t>Interview Alert:</a:t>
            </a:r>
          </a:p>
        </p:txBody>
      </p:sp>
      <p:sp>
        <p:nvSpPr>
          <p:cNvPr id="163" name="Q&amp;A:"/>
          <p:cNvSpPr txBox="1"/>
          <p:nvPr/>
        </p:nvSpPr>
        <p:spPr>
          <a:xfrm>
            <a:off x="7662086" y="1940802"/>
            <a:ext cx="792126" cy="43639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200">
                <a:solidFill>
                  <a:srgbClr val="FFFFFF"/>
                </a:solidFill>
                <a:latin typeface="+mn-lt"/>
                <a:ea typeface="+mn-ea"/>
                <a:cs typeface="+mn-cs"/>
                <a:sym typeface="Helvetica Neue"/>
              </a:defRPr>
            </a:lvl1pPr>
          </a:lstStyle>
          <a:p>
            <a:pPr/>
            <a:r>
              <a:t>Q&amp;A: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5" name="BigChickenPitchEmail.pdf" descr="BigChickenPitchEmail.pdf"/>
          <p:cNvPicPr>
            <a:picLocks noChangeAspect="1"/>
          </p:cNvPicPr>
          <p:nvPr/>
        </p:nvPicPr>
        <p:blipFill>
          <a:blip r:embed="rId2">
            <a:extLst/>
          </a:blip>
          <a:stretch>
            <a:fillRect/>
          </a:stretch>
        </p:blipFill>
        <p:spPr>
          <a:xfrm>
            <a:off x="-39188" y="1689561"/>
            <a:ext cx="7536875" cy="9753602"/>
          </a:xfrm>
          <a:prstGeom prst="rect">
            <a:avLst/>
          </a:prstGeom>
          <a:ln w="12700">
            <a:miter lim="400000"/>
          </a:ln>
        </p:spPr>
      </p:pic>
      <p:pic>
        <p:nvPicPr>
          <p:cNvPr id="166" name="EmailPitchRestaurants.pdf" descr="EmailPitchRestaurants.pdf"/>
          <p:cNvPicPr>
            <a:picLocks noChangeAspect="1"/>
          </p:cNvPicPr>
          <p:nvPr/>
        </p:nvPicPr>
        <p:blipFill>
          <a:blip r:embed="rId3">
            <a:extLst/>
          </a:blip>
          <a:stretch>
            <a:fillRect/>
          </a:stretch>
        </p:blipFill>
        <p:spPr>
          <a:xfrm>
            <a:off x="6573346" y="1882581"/>
            <a:ext cx="7079585" cy="9161815"/>
          </a:xfrm>
          <a:prstGeom prst="rect">
            <a:avLst/>
          </a:prstGeom>
          <a:ln w="12700">
            <a:miter lim="400000"/>
          </a:ln>
        </p:spPr>
      </p:pic>
      <p:sp>
        <p:nvSpPr>
          <p:cNvPr id="167" name="How the Press Release Is Really Used:…"/>
          <p:cNvSpPr txBox="1"/>
          <p:nvPr/>
        </p:nvSpPr>
        <p:spPr>
          <a:xfrm>
            <a:off x="32915" y="191532"/>
            <a:ext cx="12938969" cy="1970806"/>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spcBef>
                <a:spcPts val="800"/>
              </a:spcBef>
              <a:defRPr b="1" sz="1800">
                <a:latin typeface="+mn-lt"/>
                <a:ea typeface="+mn-ea"/>
                <a:cs typeface="+mn-cs"/>
                <a:sym typeface="Helvetica Neue"/>
              </a:defRPr>
            </a:pPr>
            <a:r>
              <a:t>How the Press Release Is Really Used: </a:t>
            </a:r>
          </a:p>
          <a:p>
            <a:pPr marL="194468" indent="-194468" algn="l" defTabSz="457200">
              <a:lnSpc>
                <a:spcPct val="120000"/>
              </a:lnSpc>
              <a:spcBef>
                <a:spcPts val="800"/>
              </a:spcBef>
              <a:buSzPct val="145000"/>
              <a:buChar char="•"/>
              <a:defRPr b="1" sz="1400">
                <a:latin typeface="+mn-lt"/>
                <a:ea typeface="+mn-ea"/>
                <a:cs typeface="+mn-cs"/>
                <a:sym typeface="Helvetica Neue"/>
              </a:defRPr>
            </a:pPr>
            <a:r>
              <a:t>It Gets Emailed: </a:t>
            </a:r>
            <a:r>
              <a:rPr b="0"/>
              <a:t>Most pitches are now done via email. People aren’t going to read a full length PR in standard PR formatting on their email.</a:t>
            </a:r>
          </a:p>
          <a:p>
            <a:pPr marL="194468" indent="-194468" algn="l" defTabSz="457200">
              <a:lnSpc>
                <a:spcPct val="120000"/>
              </a:lnSpc>
              <a:spcBef>
                <a:spcPts val="800"/>
              </a:spcBef>
              <a:buSzPct val="145000"/>
              <a:buChar char="•"/>
              <a:defRPr b="1" sz="1400">
                <a:latin typeface="+mn-lt"/>
                <a:ea typeface="+mn-ea"/>
                <a:cs typeface="+mn-cs"/>
                <a:sym typeface="Helvetica Neue"/>
              </a:defRPr>
            </a:pPr>
            <a:r>
              <a:t>And Individualized: </a:t>
            </a:r>
            <a:r>
              <a:rPr b="0"/>
              <a:t>While a few lines from that tried and true PR will remain in its same form through many different pitches, each media contact should be approached individually, based on who they are, where they are and what’s going on in the world when you pitch them. </a:t>
            </a:r>
          </a:p>
          <a:p>
            <a:pPr marL="194468" indent="-194468" algn="l" defTabSz="457200">
              <a:lnSpc>
                <a:spcPct val="120000"/>
              </a:lnSpc>
              <a:spcBef>
                <a:spcPts val="800"/>
              </a:spcBef>
              <a:buSzPct val="145000"/>
              <a:buChar char="•"/>
              <a:defRPr b="1" sz="1400">
                <a:latin typeface="+mn-lt"/>
                <a:ea typeface="+mn-ea"/>
                <a:cs typeface="+mn-cs"/>
                <a:sym typeface="Helvetica Neue"/>
              </a:defRPr>
            </a:pPr>
            <a:r>
              <a:t>And forms the basis of information for some interviewers: </a:t>
            </a:r>
            <a:r>
              <a:rPr b="0"/>
              <a:t>Not all media contacts will read a whole book before covering, so sometimes the press materials are crucial in forming the basis of interview questions. This is especially true of “pitching extras” like interview alerts, pitch letters or Q&amp;A’s.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Why Hire a Book Publicist"/>
          <p:cNvSpPr txBox="1"/>
          <p:nvPr>
            <p:ph type="title" idx="4294967295"/>
          </p:nvPr>
        </p:nvSpPr>
        <p:spPr>
          <a:prstGeom prst="rect">
            <a:avLst/>
          </a:prstGeom>
          <a:solidFill>
            <a:srgbClr val="F7BA01"/>
          </a:solidFill>
        </p:spPr>
        <p:txBody>
          <a:bodyPr/>
          <a:lstStyle/>
          <a:p>
            <a:pPr lvl="1" indent="228600">
              <a:defRPr sz="4800">
                <a:solidFill>
                  <a:srgbClr val="070707"/>
                </a:solidFill>
              </a:defRPr>
            </a:pPr>
            <a:r>
              <a:t>Why Hire a Book Publicist</a:t>
            </a:r>
          </a:p>
        </p:txBody>
      </p:sp>
      <p:sp>
        <p:nvSpPr>
          <p:cNvPr id="170" name="What Can a Book Publicist Do that is Different from What the Author Can Do?…"/>
          <p:cNvSpPr txBox="1"/>
          <p:nvPr>
            <p:ph type="body" idx="4294967295"/>
          </p:nvPr>
        </p:nvSpPr>
        <p:spPr>
          <a:prstGeom prst="rect">
            <a:avLst/>
          </a:prstGeom>
          <a:solidFill>
            <a:srgbClr val="D6D5D5"/>
          </a:solidFill>
        </p:spPr>
        <p:txBody>
          <a:bodyPr/>
          <a:lstStyle/>
          <a:p>
            <a:pPr marL="0" indent="0" defTabSz="448055">
              <a:lnSpc>
                <a:spcPct val="120000"/>
              </a:lnSpc>
              <a:spcBef>
                <a:spcPts val="700"/>
              </a:spcBef>
              <a:buSzTx/>
              <a:buNone/>
              <a:defRPr b="1" sz="3528"/>
            </a:pPr>
            <a:r>
              <a:t>What Can a Book Publicist Do that is Different from What the Author Can Do? </a:t>
            </a:r>
          </a:p>
          <a:p>
            <a:pPr marL="0" indent="0" defTabSz="448055">
              <a:lnSpc>
                <a:spcPct val="120000"/>
              </a:lnSpc>
              <a:spcBef>
                <a:spcPts val="700"/>
              </a:spcBef>
              <a:buSzTx/>
              <a:buNone/>
              <a:defRPr b="1" sz="1372"/>
            </a:pPr>
          </a:p>
          <a:p>
            <a:pPr marL="137560" indent="-137560" defTabSz="448055">
              <a:lnSpc>
                <a:spcPct val="120000"/>
              </a:lnSpc>
              <a:spcBef>
                <a:spcPts val="700"/>
              </a:spcBef>
              <a:buSzPct val="100000"/>
              <a:defRPr b="1" sz="1372"/>
            </a:pPr>
            <a:r>
              <a:t>Create Media Lists: </a:t>
            </a:r>
            <a:r>
              <a:rPr b="0"/>
              <a:t>based on her own lists, and most importantly, experience working with the media, as well as those of a paid media database. </a:t>
            </a:r>
          </a:p>
          <a:p>
            <a:pPr marL="137560" indent="-137560" defTabSz="448055">
              <a:lnSpc>
                <a:spcPct val="120000"/>
              </a:lnSpc>
              <a:spcBef>
                <a:spcPts val="700"/>
              </a:spcBef>
              <a:buSzPct val="100000"/>
              <a:defRPr b="1" sz="1372"/>
            </a:pPr>
            <a:r>
              <a:t>Pitch: </a:t>
            </a:r>
            <a:r>
              <a:rPr b="0"/>
              <a:t>the book to journalists and get the book in front of book review editors that do not welcome non-PR people contacting them. </a:t>
            </a:r>
          </a:p>
          <a:p>
            <a:pPr marL="137560" indent="-137560" defTabSz="448055">
              <a:lnSpc>
                <a:spcPct val="120000"/>
              </a:lnSpc>
              <a:spcBef>
                <a:spcPts val="700"/>
              </a:spcBef>
              <a:buSzPct val="100000"/>
              <a:defRPr b="1" sz="1372"/>
            </a:pPr>
            <a:r>
              <a:t>Schedule Events: </a:t>
            </a:r>
            <a:r>
              <a:rPr b="0"/>
              <a:t>Publicists may have connections with stores and venues that you are not connected with and/or be able to coordinate events with stores that would not ordinarily work directly with authors. </a:t>
            </a:r>
          </a:p>
          <a:p>
            <a:pPr marL="137560" indent="-137560" defTabSz="448055">
              <a:lnSpc>
                <a:spcPct val="120000"/>
              </a:lnSpc>
              <a:spcBef>
                <a:spcPts val="700"/>
              </a:spcBef>
              <a:buSzPct val="100000"/>
              <a:defRPr b="1" sz="1372"/>
            </a:pPr>
            <a:r>
              <a:t>Keep Following Up: </a:t>
            </a:r>
            <a:r>
              <a:rPr b="0"/>
              <a:t>Publicists can be persistent with media contacts (even those the author is “friends” with) far beyond the point when the author following up alone would be annoying. </a:t>
            </a:r>
          </a:p>
          <a:p>
            <a:pPr marL="137560" indent="-137560" defTabSz="448055">
              <a:lnSpc>
                <a:spcPct val="120000"/>
              </a:lnSpc>
              <a:spcBef>
                <a:spcPts val="700"/>
              </a:spcBef>
              <a:buSzPct val="100000"/>
              <a:defRPr b="1" sz="1372"/>
            </a:pPr>
            <a:r>
              <a:t>Discover: </a:t>
            </a:r>
            <a:r>
              <a:rPr b="0"/>
              <a:t>new opportunities for your book. Publicists are always pitching multiple books at a given time and this can lead to new opportunities for authors. </a:t>
            </a:r>
          </a:p>
          <a:p>
            <a:pPr marL="0" indent="0" defTabSz="448055">
              <a:lnSpc>
                <a:spcPct val="120000"/>
              </a:lnSpc>
              <a:spcBef>
                <a:spcPts val="700"/>
              </a:spcBef>
              <a:buSzTx/>
              <a:buNone/>
              <a:defRPr sz="3528"/>
            </a:pPr>
          </a:p>
          <a:p>
            <a:pPr marL="137560" indent="-137560" defTabSz="448055">
              <a:lnSpc>
                <a:spcPct val="120000"/>
              </a:lnSpc>
              <a:spcBef>
                <a:spcPts val="700"/>
              </a:spcBef>
              <a:buSzPct val="100000"/>
              <a:defRPr b="1" sz="1372"/>
            </a:pPr>
          </a:p>
          <a:p>
            <a:pPr marL="137560" indent="-137560" defTabSz="448055">
              <a:lnSpc>
                <a:spcPct val="120000"/>
              </a:lnSpc>
              <a:spcBef>
                <a:spcPts val="700"/>
              </a:spcBef>
              <a:buSzPct val="100000"/>
              <a:defRPr sz="1372"/>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What to Expect from a Book Publicist"/>
          <p:cNvSpPr txBox="1"/>
          <p:nvPr>
            <p:ph type="title" idx="4294967295"/>
          </p:nvPr>
        </p:nvSpPr>
        <p:spPr>
          <a:prstGeom prst="rect">
            <a:avLst/>
          </a:prstGeom>
          <a:solidFill>
            <a:srgbClr val="F7BA01"/>
          </a:solidFill>
        </p:spPr>
        <p:txBody>
          <a:bodyPr/>
          <a:lstStyle/>
          <a:p>
            <a:pPr lvl="1" indent="228600">
              <a:defRPr sz="4800">
                <a:solidFill>
                  <a:srgbClr val="070707"/>
                </a:solidFill>
              </a:defRPr>
            </a:pPr>
            <a:r>
              <a:t>What to Expect from a Book Publicist</a:t>
            </a:r>
          </a:p>
        </p:txBody>
      </p:sp>
      <p:sp>
        <p:nvSpPr>
          <p:cNvPr id="173" name="Depends on Your Price Range: Publicists will charge anywhere (in general) from $3,000.00 to $20, 000.00 and what you pay largely determines what you get in terms of scope of work, length of commitment, level of service, etc.…"/>
          <p:cNvSpPr txBox="1"/>
          <p:nvPr>
            <p:ph type="body" idx="4294967295"/>
          </p:nvPr>
        </p:nvSpPr>
        <p:spPr>
          <a:prstGeom prst="rect">
            <a:avLst/>
          </a:prstGeom>
          <a:solidFill>
            <a:srgbClr val="D6D5D5"/>
          </a:solidFill>
        </p:spPr>
        <p:txBody>
          <a:bodyPr/>
          <a:lstStyle/>
          <a:p>
            <a:pPr marL="0" indent="0" defTabSz="416052">
              <a:lnSpc>
                <a:spcPct val="120000"/>
              </a:lnSpc>
              <a:spcBef>
                <a:spcPts val="700"/>
              </a:spcBef>
              <a:buSzTx/>
              <a:buNone/>
              <a:defRPr b="1" sz="1274"/>
            </a:pPr>
          </a:p>
          <a:p>
            <a:pPr marL="0" indent="0" defTabSz="416052">
              <a:lnSpc>
                <a:spcPct val="120000"/>
              </a:lnSpc>
              <a:spcBef>
                <a:spcPts val="700"/>
              </a:spcBef>
              <a:buSzTx/>
              <a:buNone/>
              <a:defRPr b="1" sz="1274"/>
            </a:pPr>
          </a:p>
          <a:p>
            <a:pPr marL="127734" indent="-127734" defTabSz="416052">
              <a:lnSpc>
                <a:spcPct val="120000"/>
              </a:lnSpc>
              <a:spcBef>
                <a:spcPts val="700"/>
              </a:spcBef>
              <a:buSzPct val="100000"/>
              <a:defRPr b="1" sz="1274"/>
            </a:pPr>
            <a:r>
              <a:t>Depends on Your Price Range: </a:t>
            </a:r>
            <a:r>
              <a:rPr b="0"/>
              <a:t>Publicists will charge anywhere (in general) from $3,000.00 to $20, 000.00 and what you pay largely determines what you get in terms of scope of work, length of commitment, level of service, etc. </a:t>
            </a:r>
          </a:p>
          <a:p>
            <a:pPr marL="127734" indent="-127734" defTabSz="416052">
              <a:lnSpc>
                <a:spcPct val="120000"/>
              </a:lnSpc>
              <a:spcBef>
                <a:spcPts val="700"/>
              </a:spcBef>
              <a:buSzPct val="100000"/>
              <a:defRPr b="1" sz="1274"/>
            </a:pPr>
            <a:r>
              <a:t>Depends on Your Book: </a:t>
            </a:r>
            <a:r>
              <a:rPr b="0"/>
              <a:t>Fiction? Non-fiction? Memoir? Biography? Genre? How To? Self-Help? Cookbook? All these books are received by the media in radically different ways and therefore require radically different publicity campaigns. Some kinds of books will definitely benefit more than others from having a publicist involved. </a:t>
            </a:r>
          </a:p>
          <a:p>
            <a:pPr marL="127734" indent="-127734" defTabSz="416052">
              <a:lnSpc>
                <a:spcPct val="120000"/>
              </a:lnSpc>
              <a:spcBef>
                <a:spcPts val="700"/>
              </a:spcBef>
              <a:buSzPct val="100000"/>
              <a:defRPr b="1" sz="1274"/>
            </a:pPr>
            <a:r>
              <a:t>Always Expect: </a:t>
            </a:r>
            <a:r>
              <a:rPr b="0"/>
              <a:t>Feedback and updates in a timely manner and remember this is something that should be discussed ahead of time when you negotiate your contract. Also remember that if your publicist is working with you for several months, there will be times when you are in constant communication and times when you are in touch less frequently. </a:t>
            </a:r>
          </a:p>
          <a:p>
            <a:pPr marL="127734" indent="-127734" defTabSz="416052">
              <a:lnSpc>
                <a:spcPct val="120000"/>
              </a:lnSpc>
              <a:spcBef>
                <a:spcPts val="700"/>
              </a:spcBef>
              <a:buSzPct val="100000"/>
              <a:defRPr b="1" sz="1274"/>
            </a:pPr>
            <a:r>
              <a:t>Don’t Expect: </a:t>
            </a:r>
            <a:r>
              <a:rPr b="0"/>
              <a:t>Guaranteed book reviews. Unless a paid review is being arranged, a publicist cannot definitively promise print review coverage in particular. In general, a publicist should be able to give you a sense realistically ahead of time of what to expect in terms of publicity for a given book based on her past experience, and media connections, but reviews, in particular are never a given. </a:t>
            </a:r>
          </a:p>
          <a:p>
            <a:pPr marL="127734" indent="-127734" defTabSz="416052">
              <a:lnSpc>
                <a:spcPct val="120000"/>
              </a:lnSpc>
              <a:spcBef>
                <a:spcPts val="700"/>
              </a:spcBef>
              <a:buSzPct val="100000"/>
              <a:defRPr b="1" sz="1274"/>
            </a:pPr>
            <a:r>
              <a:t>Ask Questions: </a:t>
            </a:r>
            <a:r>
              <a:rPr b="0"/>
              <a:t>Air all of your questions and concerns before officially signing on to work with a publicist. Feel free to ask for references or endorsements from past clients. </a:t>
            </a:r>
          </a:p>
          <a:p>
            <a:pPr marL="127734" indent="-127734" defTabSz="416052">
              <a:lnSpc>
                <a:spcPct val="120000"/>
              </a:lnSpc>
              <a:spcBef>
                <a:spcPts val="700"/>
              </a:spcBef>
              <a:buSzPct val="100000"/>
              <a:defRPr b="1" sz="1274"/>
            </a:pPr>
            <a:r>
              <a:t>Collaborate: </a:t>
            </a:r>
            <a:r>
              <a:rPr b="0"/>
              <a:t>You and your publicist are a team. You can decide ahead of time to outsource much (or all) of the publicity work to your publicist OR you can decide to divide and conquer. Whatever you decide, remember that you are both working to the same end. </a:t>
            </a:r>
          </a:p>
          <a:p>
            <a:pPr marL="0" indent="0" defTabSz="416052">
              <a:lnSpc>
                <a:spcPct val="120000"/>
              </a:lnSpc>
              <a:spcBef>
                <a:spcPts val="700"/>
              </a:spcBef>
              <a:buSzTx/>
              <a:buNone/>
              <a:defRPr sz="3276"/>
            </a:pPr>
          </a:p>
          <a:p>
            <a:pPr marL="127734" indent="-127734" defTabSz="416052">
              <a:lnSpc>
                <a:spcPct val="120000"/>
              </a:lnSpc>
              <a:spcBef>
                <a:spcPts val="700"/>
              </a:spcBef>
              <a:buSzPct val="100000"/>
              <a:defRPr b="1" sz="1274"/>
            </a:pPr>
          </a:p>
          <a:p>
            <a:pPr marL="127734" indent="-127734" defTabSz="416052">
              <a:lnSpc>
                <a:spcPct val="120000"/>
              </a:lnSpc>
              <a:spcBef>
                <a:spcPts val="700"/>
              </a:spcBef>
              <a:buSzPct val="100000"/>
              <a:defRPr sz="1274"/>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Keep it Moving"/>
          <p:cNvSpPr txBox="1"/>
          <p:nvPr>
            <p:ph type="title" idx="4294967295"/>
          </p:nvPr>
        </p:nvSpPr>
        <p:spPr>
          <a:prstGeom prst="rect">
            <a:avLst/>
          </a:prstGeom>
          <a:solidFill>
            <a:srgbClr val="F7BA01"/>
          </a:solidFill>
        </p:spPr>
        <p:txBody>
          <a:bodyPr/>
          <a:lstStyle/>
          <a:p>
            <a:pPr lvl="2" indent="457200">
              <a:defRPr sz="4800">
                <a:solidFill>
                  <a:srgbClr val="070707"/>
                </a:solidFill>
              </a:defRPr>
            </a:pPr>
            <a:r>
              <a:t>Keep it Moving</a:t>
            </a:r>
          </a:p>
        </p:txBody>
      </p:sp>
      <p:sp>
        <p:nvSpPr>
          <p:cNvPr id="176" name="How Do You Keep Things Going? Your book has been on sale for a few months…now what?…"/>
          <p:cNvSpPr txBox="1"/>
          <p:nvPr>
            <p:ph type="body" idx="4294967295"/>
          </p:nvPr>
        </p:nvSpPr>
        <p:spPr>
          <a:prstGeom prst="rect">
            <a:avLst/>
          </a:prstGeom>
          <a:solidFill>
            <a:srgbClr val="D6D5D5"/>
          </a:solidFill>
        </p:spPr>
        <p:txBody>
          <a:bodyPr/>
          <a:lstStyle/>
          <a:p>
            <a:pPr marL="0" indent="0" defTabSz="434340">
              <a:lnSpc>
                <a:spcPct val="120000"/>
              </a:lnSpc>
              <a:spcBef>
                <a:spcPts val="700"/>
              </a:spcBef>
              <a:buSzTx/>
              <a:buNone/>
              <a:defRPr b="1" sz="1330"/>
            </a:pPr>
          </a:p>
          <a:p>
            <a:pPr marL="0" indent="0" defTabSz="434340">
              <a:lnSpc>
                <a:spcPct val="120000"/>
              </a:lnSpc>
              <a:spcBef>
                <a:spcPts val="700"/>
              </a:spcBef>
              <a:buSzTx/>
              <a:buNone/>
              <a:defRPr b="1" sz="1710"/>
            </a:pPr>
            <a:r>
              <a:t>How Do You Keep Things Going? Your book has been on sale for a few months…now what? </a:t>
            </a:r>
          </a:p>
          <a:p>
            <a:pPr marL="133349" indent="-133349" defTabSz="434340">
              <a:lnSpc>
                <a:spcPct val="120000"/>
              </a:lnSpc>
              <a:spcBef>
                <a:spcPts val="700"/>
              </a:spcBef>
              <a:buSzPct val="100000"/>
              <a:defRPr b="1" sz="1330"/>
            </a:pPr>
            <a:r>
              <a:t>Book Clubs: </a:t>
            </a:r>
            <a:r>
              <a:rPr b="0"/>
              <a:t>If you can connect with book clubs via Good Reads, local bookstores and social media, this can be a great way to keep interest in your book alive and well for a long time after it has originally gone on sale. </a:t>
            </a:r>
          </a:p>
          <a:p>
            <a:pPr marL="133349" indent="-133349" defTabSz="434340">
              <a:lnSpc>
                <a:spcPct val="120000"/>
              </a:lnSpc>
              <a:spcBef>
                <a:spcPts val="700"/>
              </a:spcBef>
              <a:buSzPct val="100000"/>
              <a:defRPr b="1" sz="1330"/>
            </a:pPr>
            <a:r>
              <a:t>Awards: </a:t>
            </a:r>
            <a:r>
              <a:rPr b="0"/>
              <a:t>There are many awards opportunities available for books out there. Most of them require that you submit the book in the year or year and a half following publication. </a:t>
            </a:r>
          </a:p>
          <a:p>
            <a:pPr marL="133349" indent="-133349" defTabSz="434340">
              <a:lnSpc>
                <a:spcPct val="120000"/>
              </a:lnSpc>
              <a:spcBef>
                <a:spcPts val="700"/>
              </a:spcBef>
              <a:buSzPct val="100000"/>
              <a:defRPr b="1" sz="1330"/>
            </a:pPr>
            <a:r>
              <a:t>Book Festivals: </a:t>
            </a:r>
            <a:r>
              <a:rPr b="0"/>
              <a:t>Book Festivals are great opportunities to meet new audiences and garner more publicity for your book.  In general, it’s easy to submit yourself for a book festival and there are many happening all over the country. </a:t>
            </a:r>
          </a:p>
          <a:p>
            <a:pPr marL="133349" indent="-133349" defTabSz="434340">
              <a:lnSpc>
                <a:spcPct val="120000"/>
              </a:lnSpc>
              <a:spcBef>
                <a:spcPts val="700"/>
              </a:spcBef>
              <a:buSzPct val="100000"/>
              <a:defRPr b="1" sz="1330"/>
            </a:pPr>
            <a:r>
              <a:t>Professional Conferences</a:t>
            </a:r>
            <a:r>
              <a:rPr b="0"/>
              <a:t>: If appropriate, use your book to leverage your opportunities to speak at professional conferences. Sell your book wherever possible but be aware that some conferences may not allow books for sale but are still good ways to spread the word about your book. </a:t>
            </a:r>
          </a:p>
          <a:p>
            <a:pPr marL="133349" indent="-133349" defTabSz="434340">
              <a:lnSpc>
                <a:spcPct val="120000"/>
              </a:lnSpc>
              <a:spcBef>
                <a:spcPts val="700"/>
              </a:spcBef>
              <a:buSzPct val="100000"/>
              <a:defRPr b="1" sz="1330"/>
            </a:pPr>
            <a:r>
              <a:t>Keep Current: </a:t>
            </a:r>
            <a:r>
              <a:rPr b="0"/>
              <a:t>If your book relates to something happening in the news or even to something seasonal (Taxes, Halloween, Valentine’s Day, etc.), you may have a great opportunity for renewed publicity. </a:t>
            </a:r>
          </a:p>
          <a:p>
            <a:pPr marL="133349" indent="-133349" defTabSz="434340">
              <a:lnSpc>
                <a:spcPct val="120000"/>
              </a:lnSpc>
              <a:spcBef>
                <a:spcPts val="700"/>
              </a:spcBef>
              <a:buSzPct val="100000"/>
              <a:defRPr b="1" sz="1330"/>
            </a:pPr>
            <a:r>
              <a:t>Stay active on social media. </a:t>
            </a:r>
          </a:p>
          <a:p>
            <a:pPr marL="133349" indent="-133349" defTabSz="434340">
              <a:lnSpc>
                <a:spcPct val="120000"/>
              </a:lnSpc>
              <a:spcBef>
                <a:spcPts val="700"/>
              </a:spcBef>
              <a:buSzPct val="100000"/>
              <a:defRPr sz="1330"/>
            </a:pPr>
          </a:p>
          <a:p>
            <a:pPr marL="133349" indent="-133349" defTabSz="434340">
              <a:lnSpc>
                <a:spcPct val="120000"/>
              </a:lnSpc>
              <a:spcBef>
                <a:spcPts val="700"/>
              </a:spcBef>
              <a:buSzPct val="100000"/>
              <a:defRPr sz="1330"/>
            </a:pPr>
          </a:p>
          <a:p>
            <a:pPr marL="0" indent="0" defTabSz="434340">
              <a:lnSpc>
                <a:spcPct val="120000"/>
              </a:lnSpc>
              <a:spcBef>
                <a:spcPts val="700"/>
              </a:spcBef>
              <a:buSzTx/>
              <a:buNone/>
              <a:defRPr sz="3420"/>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6 Months To 1 Year Before Publication:…"/>
          <p:cNvSpPr txBox="1"/>
          <p:nvPr>
            <p:ph type="body" idx="1"/>
          </p:nvPr>
        </p:nvSpPr>
        <p:spPr>
          <a:prstGeom prst="rect">
            <a:avLst/>
          </a:prstGeom>
          <a:solidFill>
            <a:srgbClr val="D6D5D5"/>
          </a:solidFill>
        </p:spPr>
        <p:txBody>
          <a:bodyPr/>
          <a:lstStyle/>
          <a:p>
            <a:pPr marL="0" indent="0">
              <a:buSzTx/>
              <a:buNone/>
              <a:defRPr b="1" sz="3600"/>
            </a:pPr>
            <a:r>
              <a:t>6 Months To 1 Year Before Publication: </a:t>
            </a:r>
          </a:p>
          <a:p>
            <a:pPr marL="0" indent="0">
              <a:buSzTx/>
              <a:buNone/>
              <a:defRPr b="1" sz="2400"/>
            </a:pPr>
            <a:r>
              <a:t>Social Media: </a:t>
            </a:r>
          </a:p>
          <a:p>
            <a:pPr>
              <a:defRPr sz="1400"/>
            </a:pPr>
            <a:r>
              <a:t>At least 6 months to 1 year prior to your book’s publication, begin to engage on social media.</a:t>
            </a:r>
          </a:p>
          <a:p>
            <a:pPr>
              <a:defRPr sz="1400"/>
            </a:pPr>
            <a:r>
              <a:t>Do: Be authentic; Be generous; Be consistent.</a:t>
            </a:r>
          </a:p>
          <a:p>
            <a:pPr>
              <a:defRPr sz="1400"/>
            </a:pPr>
            <a:r>
              <a:t>Do: Announce Your Book with a cover reveal, event dates, short excerpt, etc. </a:t>
            </a:r>
          </a:p>
          <a:p>
            <a:pPr>
              <a:defRPr sz="1400"/>
            </a:pPr>
            <a:r>
              <a:t>Don’t: Only talk about your book or yourself. </a:t>
            </a:r>
          </a:p>
        </p:txBody>
      </p:sp>
      <p:sp>
        <p:nvSpPr>
          <p:cNvPr id="123" name="Timeline"/>
          <p:cNvSpPr txBox="1"/>
          <p:nvPr>
            <p:ph type="title"/>
          </p:nvPr>
        </p:nvSpPr>
        <p:spPr>
          <a:prstGeom prst="rect">
            <a:avLst/>
          </a:prstGeom>
          <a:solidFill>
            <a:srgbClr val="F7BA01"/>
          </a:solidFill>
        </p:spPr>
        <p:txBody>
          <a:bodyPr/>
          <a:lstStyle>
            <a:lvl1pPr>
              <a:defRPr sz="4800">
                <a:latin typeface="Avenir Heavy"/>
                <a:ea typeface="Avenir Heavy"/>
                <a:cs typeface="Avenir Heavy"/>
                <a:sym typeface="Avenir Heavy"/>
              </a:defRPr>
            </a:lvl1pPr>
          </a:lstStyle>
          <a:p>
            <a:pPr/>
            <a:r>
              <a:t>Timeline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Title"/>
          <p:cNvSpPr txBox="1"/>
          <p:nvPr>
            <p:ph type="title"/>
          </p:nvPr>
        </p:nvSpPr>
        <p:spPr>
          <a:prstGeom prst="rect">
            <a:avLst/>
          </a:prstGeom>
        </p:spPr>
        <p:txBody>
          <a:bodyPr/>
          <a:lstStyle/>
          <a:p>
            <a:pPr/>
          </a:p>
        </p:txBody>
      </p:sp>
      <p:sp>
        <p:nvSpPr>
          <p:cNvPr id="126" name="3 to 6 Months Before Publication:…"/>
          <p:cNvSpPr txBox="1"/>
          <p:nvPr>
            <p:ph type="body" idx="1"/>
          </p:nvPr>
        </p:nvSpPr>
        <p:spPr>
          <a:prstGeom prst="rect">
            <a:avLst/>
          </a:prstGeom>
          <a:solidFill>
            <a:srgbClr val="D6D5D5"/>
          </a:solidFill>
        </p:spPr>
        <p:txBody>
          <a:bodyPr/>
          <a:lstStyle/>
          <a:p>
            <a:pPr marL="0" indent="0" defTabSz="426466">
              <a:spcBef>
                <a:spcPts val="3000"/>
              </a:spcBef>
              <a:buSzTx/>
              <a:buNone/>
              <a:defRPr b="1" sz="2628"/>
            </a:pPr>
            <a:r>
              <a:t>3 to 6 Months Before Publication: </a:t>
            </a:r>
          </a:p>
          <a:p>
            <a:pPr marL="234214" indent="-234214" defTabSz="426466">
              <a:spcBef>
                <a:spcPts val="3000"/>
              </a:spcBef>
              <a:buSzPct val="100000"/>
              <a:defRPr b="1" sz="1022"/>
            </a:pPr>
            <a:r>
              <a:t>Blurbs:</a:t>
            </a:r>
            <a:r>
              <a:rPr b="0"/>
              <a:t> If you don’t have blurbs/endorsements already, now is the time to get them. </a:t>
            </a:r>
          </a:p>
          <a:p>
            <a:pPr marL="234214" indent="-234214" defTabSz="426466">
              <a:spcBef>
                <a:spcPts val="3000"/>
              </a:spcBef>
              <a:buSzPct val="100000"/>
              <a:defRPr b="1" sz="1022"/>
            </a:pPr>
            <a:r>
              <a:t>Press kits &amp; Media lists: </a:t>
            </a:r>
            <a:r>
              <a:rPr b="0"/>
              <a:t>should be created. You can write your own press materials. Media lists can be compiled using your own contacts and/or a paid media database service. </a:t>
            </a:r>
          </a:p>
          <a:p>
            <a:pPr marL="234214" indent="-234214" defTabSz="426466">
              <a:spcBef>
                <a:spcPts val="3000"/>
              </a:spcBef>
              <a:buSzPct val="100000"/>
              <a:defRPr b="1" sz="1022"/>
            </a:pPr>
            <a:r>
              <a:t>Events: </a:t>
            </a:r>
            <a:r>
              <a:rPr b="0"/>
              <a:t>should be scheduled at bookstores or other speaking venues. </a:t>
            </a:r>
          </a:p>
          <a:p>
            <a:pPr marL="234214" indent="-234214" defTabSz="426466">
              <a:spcBef>
                <a:spcPts val="3000"/>
              </a:spcBef>
              <a:buSzPct val="100000"/>
              <a:defRPr b="1" sz="1022"/>
            </a:pPr>
            <a:r>
              <a:t>Net Galley: </a:t>
            </a:r>
            <a:r>
              <a:rPr b="0"/>
              <a:t>This is when your book should go up on Net Galley or a similar digital galley provider. NetGalley is important because it is one of the best ways for an author to connect directly with bloggers, reviewers and other media. </a:t>
            </a:r>
          </a:p>
          <a:p>
            <a:pPr marL="234214" indent="-234214" defTabSz="426466">
              <a:spcBef>
                <a:spcPts val="3000"/>
              </a:spcBef>
              <a:buSzPct val="100000"/>
              <a:defRPr b="1" sz="1022"/>
            </a:pPr>
            <a:r>
              <a:t>Galley Mailing: </a:t>
            </a:r>
            <a:r>
              <a:rPr b="0"/>
              <a:t>Now is the time to get your physical galleys mailed out to trade reviews, monthly magazines, major book review editors at print newspapers and websites, as well as any national broadcast media. </a:t>
            </a:r>
          </a:p>
          <a:p>
            <a:pPr marL="234214" indent="-234214" defTabSz="426466">
              <a:spcBef>
                <a:spcPts val="3000"/>
              </a:spcBef>
              <a:buSzPct val="100000"/>
              <a:defRPr b="1" sz="1022"/>
            </a:pPr>
            <a:r>
              <a:t>Good Reads:</a:t>
            </a:r>
            <a:r>
              <a:rPr b="0"/>
              <a:t> If you haven’t already done this, make sure your book is on Good Reads and consider doing a Good Reads book giveaway.  </a:t>
            </a:r>
          </a:p>
          <a:p>
            <a:pPr marL="234214" indent="-234214" defTabSz="426466">
              <a:spcBef>
                <a:spcPts val="3000"/>
              </a:spcBef>
              <a:buSzPct val="100000"/>
              <a:defRPr b="1" sz="1022"/>
            </a:pPr>
            <a:r>
              <a:t>Events</a:t>
            </a:r>
            <a:r>
              <a:rPr b="0"/>
              <a:t> should begin to be scheduled now. </a:t>
            </a:r>
          </a:p>
          <a:p>
            <a:pPr marL="234214" indent="-234214" defTabSz="426466">
              <a:spcBef>
                <a:spcPts val="3000"/>
              </a:spcBef>
              <a:buSzPct val="100000"/>
              <a:defRPr sz="1022"/>
            </a:pPr>
            <a:r>
              <a:rPr b="1"/>
              <a:t>Social</a:t>
            </a:r>
            <a:r>
              <a:t> </a:t>
            </a:r>
            <a:r>
              <a:rPr b="1"/>
              <a:t>Media</a:t>
            </a:r>
            <a:r>
              <a:t> If you haven’t already announced your book on social media, now is the time to do it, as well as spreading word of any events, great blurbs, etc. </a:t>
            </a:r>
          </a:p>
          <a:p>
            <a:pPr marL="324485" indent="-324485" defTabSz="426466">
              <a:spcBef>
                <a:spcPts val="3000"/>
              </a:spcBef>
              <a:defRPr sz="2336"/>
            </a:pPr>
            <a:endParaRPr sz="1022"/>
          </a:p>
        </p:txBody>
      </p:sp>
      <p:sp>
        <p:nvSpPr>
          <p:cNvPr id="127" name="Timeline"/>
          <p:cNvSpPr/>
          <p:nvPr/>
        </p:nvSpPr>
        <p:spPr>
          <a:xfrm>
            <a:off x="952500" y="254000"/>
            <a:ext cx="11099800" cy="2159000"/>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800">
                <a:latin typeface="Avenir Heavy"/>
                <a:ea typeface="Avenir Heavy"/>
                <a:cs typeface="Avenir Heavy"/>
                <a:sym typeface="Avenir Heavy"/>
              </a:defRPr>
            </a:lvl1pPr>
          </a:lstStyle>
          <a:p>
            <a:pPr/>
            <a:r>
              <a:t>Timeline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Title"/>
          <p:cNvSpPr txBox="1"/>
          <p:nvPr>
            <p:ph type="title"/>
          </p:nvPr>
        </p:nvSpPr>
        <p:spPr>
          <a:prstGeom prst="rect">
            <a:avLst/>
          </a:prstGeom>
        </p:spPr>
        <p:txBody>
          <a:bodyPr/>
          <a:lstStyle/>
          <a:p>
            <a:pPr/>
          </a:p>
        </p:txBody>
      </p:sp>
      <p:sp>
        <p:nvSpPr>
          <p:cNvPr id="130" name="3 Months to 6 Weeks Before Publication:…"/>
          <p:cNvSpPr txBox="1"/>
          <p:nvPr>
            <p:ph type="body" idx="1"/>
          </p:nvPr>
        </p:nvSpPr>
        <p:spPr>
          <a:prstGeom prst="rect">
            <a:avLst/>
          </a:prstGeom>
          <a:solidFill>
            <a:srgbClr val="D6D5D5"/>
          </a:solidFill>
        </p:spPr>
        <p:txBody>
          <a:bodyPr/>
          <a:lstStyle/>
          <a:p>
            <a:pPr marL="0" indent="0">
              <a:buSzTx/>
              <a:buNone/>
              <a:defRPr b="1" sz="3600"/>
            </a:pPr>
            <a:r>
              <a:t>3 Months to 6 Weeks Before Publication: </a:t>
            </a:r>
          </a:p>
          <a:p>
            <a:pPr marL="320841" indent="-320841">
              <a:buSzPct val="100000"/>
              <a:defRPr b="1" sz="1400"/>
            </a:pPr>
            <a:r>
              <a:t>Media Lists: </a:t>
            </a:r>
            <a:r>
              <a:rPr b="0"/>
              <a:t>Create media list for finished books. Examples of media targeted in this list would be producers at podcasts and radio shows; freelance writers, bloggers and more print/online reporters/editors. These media lists should include contacts that will be emailed first and then sent books if they express interest, as well as contacts to whom you should send books to </a:t>
            </a:r>
            <a:r>
              <a:rPr b="0" i="1"/>
              <a:t>before</a:t>
            </a:r>
            <a:r>
              <a:rPr b="0"/>
              <a:t> follow ups are done. </a:t>
            </a:r>
          </a:p>
          <a:p>
            <a:pPr marL="320841" indent="-320841">
              <a:buSzPct val="100000"/>
              <a:defRPr b="1" sz="1400"/>
            </a:pPr>
            <a:r>
              <a:t>Galley Follow Ups: </a:t>
            </a:r>
            <a:r>
              <a:rPr b="0"/>
              <a:t>Follow up with the media to whom galleys were sent.  Remember that many book review editors have a policy of not giving out the review status of a book but following up is still a good idea. That being said—there is a limit on how often it is prudent to follow up with any given media contact. </a:t>
            </a:r>
          </a:p>
          <a:p>
            <a:pPr marL="320841" indent="-320841">
              <a:buSzPct val="100000"/>
              <a:defRPr b="1" sz="1400"/>
            </a:pPr>
            <a:r>
              <a:t>Net Galley: </a:t>
            </a:r>
            <a:r>
              <a:rPr b="0"/>
              <a:t>Engage with readers/media on Net Galley and so you can begin to see reviews posted on sites such as Good Reads, Net Galley and blogs. </a:t>
            </a:r>
          </a:p>
          <a:p>
            <a:pPr marL="320841" indent="-320841">
              <a:buSzPct val="100000"/>
              <a:defRPr b="1" sz="1400"/>
            </a:pPr>
            <a:r>
              <a:t>Original Essays/Op-Eds: </a:t>
            </a:r>
            <a:r>
              <a:rPr b="0"/>
              <a:t>This is the perfect time for authors to start placing any original essays or op-eds. </a:t>
            </a:r>
            <a:endParaRPr b="0"/>
          </a:p>
          <a:p>
            <a:pPr marL="320841" indent="-320841">
              <a:buSzPct val="100000"/>
              <a:defRPr b="1" sz="1400"/>
            </a:pPr>
            <a:r>
              <a:t>Finished Book Mailing: </a:t>
            </a:r>
            <a:r>
              <a:rPr b="0"/>
              <a:t>6 weeks to 4 weeks in advance of a books publication is when finished books are traditionally sent to media.</a:t>
            </a:r>
            <a:r>
              <a:rPr b="0" sz="3200"/>
              <a:t>  </a:t>
            </a:r>
          </a:p>
        </p:txBody>
      </p:sp>
      <p:sp>
        <p:nvSpPr>
          <p:cNvPr id="131" name="Timeline"/>
          <p:cNvSpPr/>
          <p:nvPr/>
        </p:nvSpPr>
        <p:spPr>
          <a:xfrm>
            <a:off x="952500" y="254000"/>
            <a:ext cx="11099800" cy="2159000"/>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800">
                <a:latin typeface="Avenir Heavy"/>
                <a:ea typeface="Avenir Heavy"/>
                <a:cs typeface="Avenir Heavy"/>
                <a:sym typeface="Avenir Heavy"/>
              </a:defRPr>
            </a:lvl1pPr>
          </a:lstStyle>
          <a:p>
            <a:pPr/>
            <a:r>
              <a:t>Timeline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Title"/>
          <p:cNvSpPr txBox="1"/>
          <p:nvPr>
            <p:ph type="title"/>
          </p:nvPr>
        </p:nvSpPr>
        <p:spPr>
          <a:prstGeom prst="rect">
            <a:avLst/>
          </a:prstGeom>
        </p:spPr>
        <p:txBody>
          <a:bodyPr/>
          <a:lstStyle/>
          <a:p>
            <a:pPr/>
          </a:p>
        </p:txBody>
      </p:sp>
      <p:sp>
        <p:nvSpPr>
          <p:cNvPr id="134" name="2 to 6 Weeks Before Publication:…"/>
          <p:cNvSpPr txBox="1"/>
          <p:nvPr>
            <p:ph type="body" idx="1"/>
          </p:nvPr>
        </p:nvSpPr>
        <p:spPr>
          <a:prstGeom prst="rect">
            <a:avLst/>
          </a:prstGeom>
          <a:solidFill>
            <a:srgbClr val="D6D5D5"/>
          </a:solidFill>
        </p:spPr>
        <p:txBody>
          <a:bodyPr/>
          <a:lstStyle/>
          <a:p>
            <a:pPr marL="0" indent="0">
              <a:buSzTx/>
              <a:buNone/>
              <a:defRPr b="1" sz="3600"/>
            </a:pPr>
            <a:r>
              <a:t>2 to 6 Weeks Before Publication: </a:t>
            </a:r>
          </a:p>
          <a:p>
            <a:pPr marL="360947" indent="-360947">
              <a:buSzPct val="100000"/>
              <a:defRPr b="1" sz="1400"/>
            </a:pPr>
            <a:r>
              <a:t>Pitch: </a:t>
            </a:r>
            <a:r>
              <a:rPr b="0"/>
              <a:t>This is when most interviews are booked, reviews are confirmed and when any publicist will be the most busy working on a book. </a:t>
            </a:r>
          </a:p>
          <a:p>
            <a:pPr marL="360947" indent="-360947">
              <a:buSzPct val="100000"/>
              <a:defRPr b="1" sz="1400"/>
            </a:pPr>
            <a:r>
              <a:t>Schedule: </a:t>
            </a:r>
            <a:r>
              <a:rPr b="0"/>
              <a:t>interviews/coverage on podcasts, radio shows, blogs, websites, etc for right before or after a book goes on sale. </a:t>
            </a:r>
          </a:p>
          <a:p>
            <a:pPr marL="360947" indent="-360947">
              <a:buSzPct val="100000"/>
              <a:defRPr b="1" sz="1400"/>
            </a:pPr>
            <a:r>
              <a:t>Publicize</a:t>
            </a:r>
            <a:r>
              <a:rPr b="0"/>
              <a:t> </a:t>
            </a:r>
            <a:r>
              <a:t>Events:</a:t>
            </a:r>
            <a:r>
              <a:rPr b="0"/>
              <a:t> Make sure you have a crowd at your events by inviting all your friends and friends of friends wherever you are speaking. Make sure the events venue is also doing their part in spreading word of the event. </a:t>
            </a:r>
          </a:p>
          <a:p>
            <a:pPr marL="360947" indent="-360947">
              <a:buSzPct val="100000"/>
              <a:defRPr b="1" sz="1400"/>
            </a:pPr>
            <a:r>
              <a:t>Amplify: </a:t>
            </a:r>
            <a:r>
              <a:rPr b="0"/>
              <a:t>Spread the word about anything happening on your book-reviews, endorsements, interviews, events— via social media, your website, newsletter, etc. </a:t>
            </a:r>
          </a:p>
        </p:txBody>
      </p:sp>
      <p:sp>
        <p:nvSpPr>
          <p:cNvPr id="135" name="Timeline"/>
          <p:cNvSpPr/>
          <p:nvPr/>
        </p:nvSpPr>
        <p:spPr>
          <a:xfrm>
            <a:off x="952500" y="254000"/>
            <a:ext cx="11099800" cy="2159000"/>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800">
                <a:latin typeface="Avenir Heavy"/>
                <a:ea typeface="Avenir Heavy"/>
                <a:cs typeface="Avenir Heavy"/>
                <a:sym typeface="Avenir Heavy"/>
              </a:defRPr>
            </a:lvl1pPr>
          </a:lstStyle>
          <a:p>
            <a:pPr/>
            <a:r>
              <a:t>Timeline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More on Media Lists &amp; Events"/>
          <p:cNvSpPr txBox="1"/>
          <p:nvPr>
            <p:ph type="title" idx="4294967295"/>
          </p:nvPr>
        </p:nvSpPr>
        <p:spPr>
          <a:prstGeom prst="rect">
            <a:avLst/>
          </a:prstGeom>
          <a:solidFill>
            <a:srgbClr val="F7BA01"/>
          </a:solidFill>
        </p:spPr>
        <p:txBody>
          <a:bodyPr/>
          <a:lstStyle/>
          <a:p>
            <a:pPr lvl="1" indent="228600">
              <a:defRPr sz="4800">
                <a:solidFill>
                  <a:srgbClr val="060606"/>
                </a:solidFill>
              </a:defRPr>
            </a:pPr>
            <a:r>
              <a:t>More on Media Lists &amp; Events </a:t>
            </a:r>
          </a:p>
        </p:txBody>
      </p:sp>
      <p:sp>
        <p:nvSpPr>
          <p:cNvPr id="138" name="Media Lists:…"/>
          <p:cNvSpPr txBox="1"/>
          <p:nvPr>
            <p:ph type="body" idx="4294967295"/>
          </p:nvPr>
        </p:nvSpPr>
        <p:spPr>
          <a:prstGeom prst="rect">
            <a:avLst/>
          </a:prstGeom>
          <a:solidFill>
            <a:srgbClr val="D6D5D5"/>
          </a:solidFill>
        </p:spPr>
        <p:txBody>
          <a:bodyPr/>
          <a:lstStyle/>
          <a:p>
            <a:pPr marL="0" indent="0" defTabSz="416052">
              <a:lnSpc>
                <a:spcPct val="120000"/>
              </a:lnSpc>
              <a:spcBef>
                <a:spcPts val="700"/>
              </a:spcBef>
              <a:buSzTx/>
              <a:buNone/>
              <a:defRPr b="1" sz="1274"/>
            </a:pPr>
            <a:r>
              <a:t>Media Lists: </a:t>
            </a:r>
          </a:p>
          <a:p>
            <a:pPr marL="0" indent="0" defTabSz="416052">
              <a:lnSpc>
                <a:spcPct val="120000"/>
              </a:lnSpc>
              <a:spcBef>
                <a:spcPts val="700"/>
              </a:spcBef>
              <a:buSzTx/>
              <a:buNone/>
              <a:defRPr b="1" sz="1274"/>
            </a:pPr>
          </a:p>
          <a:p>
            <a:pPr marL="127734" indent="-127734" defTabSz="416052">
              <a:lnSpc>
                <a:spcPct val="120000"/>
              </a:lnSpc>
              <a:spcBef>
                <a:spcPts val="700"/>
              </a:spcBef>
              <a:buSzPct val="100000"/>
              <a:defRPr b="1" sz="1274"/>
            </a:pPr>
            <a:r>
              <a:t>Your own contacts are critical:  </a:t>
            </a:r>
            <a:r>
              <a:rPr b="0"/>
              <a:t>Whether you are a self-published author or being published by a big house, your own media contacts can be critical. </a:t>
            </a:r>
          </a:p>
          <a:p>
            <a:pPr marL="127734" indent="-127734" defTabSz="416052">
              <a:lnSpc>
                <a:spcPct val="120000"/>
              </a:lnSpc>
              <a:spcBef>
                <a:spcPts val="700"/>
              </a:spcBef>
              <a:buSzPct val="100000"/>
              <a:defRPr b="1" sz="1274"/>
            </a:pPr>
            <a:r>
              <a:t>Subscription media database: </a:t>
            </a:r>
            <a:r>
              <a:rPr b="0"/>
              <a:t>Anyone can subscribe to a media database such as Cision or MuckRack to pull media lists.  These will provide you with journalists contact information as well as their beat and whether or not they are a PR contact. </a:t>
            </a:r>
          </a:p>
          <a:p>
            <a:pPr marL="127734" indent="-127734" defTabSz="416052">
              <a:lnSpc>
                <a:spcPct val="120000"/>
              </a:lnSpc>
              <a:spcBef>
                <a:spcPts val="700"/>
              </a:spcBef>
              <a:buSzPct val="100000"/>
              <a:defRPr b="1" sz="1274"/>
            </a:pPr>
            <a:r>
              <a:t>NetGalley: </a:t>
            </a:r>
            <a:r>
              <a:rPr b="0"/>
              <a:t>Connects you directly with the media and bloggers. </a:t>
            </a:r>
          </a:p>
          <a:p>
            <a:pPr marL="127734" indent="-127734" defTabSz="416052">
              <a:lnSpc>
                <a:spcPct val="120000"/>
              </a:lnSpc>
              <a:spcBef>
                <a:spcPts val="700"/>
              </a:spcBef>
              <a:buSzPct val="100000"/>
              <a:defRPr b="1" sz="1274"/>
            </a:pPr>
            <a:r>
              <a:t>Social Media: </a:t>
            </a:r>
            <a:r>
              <a:rPr b="0"/>
              <a:t>Following journalists on social media allows you to connect directly if you have a relevant story or angle. You can also add journalists you identify as being important to your media lists. </a:t>
            </a:r>
          </a:p>
          <a:p>
            <a:pPr marL="0" indent="0" defTabSz="416052">
              <a:lnSpc>
                <a:spcPct val="120000"/>
              </a:lnSpc>
              <a:spcBef>
                <a:spcPts val="700"/>
              </a:spcBef>
              <a:buSzTx/>
              <a:buNone/>
              <a:defRPr sz="1274"/>
            </a:pPr>
          </a:p>
          <a:p>
            <a:pPr marL="0" indent="0" defTabSz="416052">
              <a:lnSpc>
                <a:spcPct val="120000"/>
              </a:lnSpc>
              <a:spcBef>
                <a:spcPts val="700"/>
              </a:spcBef>
              <a:buSzTx/>
              <a:buNone/>
              <a:defRPr b="1" sz="1274"/>
            </a:pPr>
            <a:r>
              <a:t>Events: </a:t>
            </a:r>
          </a:p>
          <a:p>
            <a:pPr marL="127734" indent="-127734" defTabSz="416052">
              <a:lnSpc>
                <a:spcPct val="120000"/>
              </a:lnSpc>
              <a:spcBef>
                <a:spcPts val="700"/>
              </a:spcBef>
              <a:buSzPct val="100000"/>
              <a:defRPr b="1" sz="1274"/>
            </a:pPr>
            <a:r>
              <a:t>Scheduling An Event: </a:t>
            </a:r>
            <a:r>
              <a:rPr b="0"/>
              <a:t>Only schedule an event that you can bring an audience to or with a bookseller/venue that is excited to host. </a:t>
            </a:r>
          </a:p>
          <a:p>
            <a:pPr marL="127734" indent="-127734" defTabSz="416052">
              <a:lnSpc>
                <a:spcPct val="120000"/>
              </a:lnSpc>
              <a:spcBef>
                <a:spcPts val="700"/>
              </a:spcBef>
              <a:buSzPct val="100000"/>
              <a:defRPr b="1" sz="1274"/>
            </a:pPr>
            <a:r>
              <a:t>How to Reach Out: </a:t>
            </a:r>
            <a:r>
              <a:rPr b="0"/>
              <a:t>Most independent bookstores list information on how to schedule an event on their website.  If you do reach out directly, make sure to emphasize the crowd you can bring in as stores don’t want to schedule events that are not successful. </a:t>
            </a:r>
          </a:p>
          <a:p>
            <a:pPr marL="127734" indent="-127734" defTabSz="416052">
              <a:lnSpc>
                <a:spcPct val="120000"/>
              </a:lnSpc>
              <a:spcBef>
                <a:spcPts val="700"/>
              </a:spcBef>
              <a:buSzPct val="100000"/>
              <a:defRPr b="1" sz="1274"/>
            </a:pPr>
            <a:r>
              <a:t>Collaborate: </a:t>
            </a:r>
            <a:r>
              <a:rPr b="0"/>
              <a:t>With the events coordinator, and your publicist if you have one, to get out the word about the event to any contacts you have in the area and any media contacts the store may have to ensure you have a great event. </a:t>
            </a:r>
          </a:p>
          <a:p>
            <a:pPr marL="0" indent="0" defTabSz="416052">
              <a:lnSpc>
                <a:spcPct val="120000"/>
              </a:lnSpc>
              <a:spcBef>
                <a:spcPts val="700"/>
              </a:spcBef>
              <a:buSzTx/>
              <a:buNone/>
              <a:defRPr sz="3276"/>
            </a:pPr>
          </a:p>
          <a:p>
            <a:pPr marL="127734" indent="-127734" defTabSz="416052">
              <a:lnSpc>
                <a:spcPct val="120000"/>
              </a:lnSpc>
              <a:spcBef>
                <a:spcPts val="700"/>
              </a:spcBef>
              <a:buSzPct val="100000"/>
              <a:defRPr b="1" sz="1274"/>
            </a:pPr>
          </a:p>
          <a:p>
            <a:pPr marL="127734" indent="-127734" defTabSz="416052">
              <a:lnSpc>
                <a:spcPct val="120000"/>
              </a:lnSpc>
              <a:spcBef>
                <a:spcPts val="700"/>
              </a:spcBef>
              <a:buSzPct val="100000"/>
              <a:defRPr sz="1274"/>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Press Release Basics"/>
          <p:cNvSpPr txBox="1"/>
          <p:nvPr>
            <p:ph type="ctrTitle"/>
          </p:nvPr>
        </p:nvSpPr>
        <p:spPr>
          <a:xfrm>
            <a:off x="1269999" y="1638300"/>
            <a:ext cx="10034590" cy="1130300"/>
          </a:xfrm>
          <a:prstGeom prst="rect">
            <a:avLst/>
          </a:prstGeom>
          <a:solidFill>
            <a:srgbClr val="F7BA01"/>
          </a:solidFill>
        </p:spPr>
        <p:txBody>
          <a:bodyPr/>
          <a:lstStyle>
            <a:lvl1pPr>
              <a:defRPr sz="4800"/>
            </a:lvl1pPr>
          </a:lstStyle>
          <a:p>
            <a:pPr/>
            <a:r>
              <a:t>Press Release Basics</a:t>
            </a:r>
          </a:p>
        </p:txBody>
      </p:sp>
      <p:sp>
        <p:nvSpPr>
          <p:cNvPr id="141" name="Must Haves:…"/>
          <p:cNvSpPr txBox="1"/>
          <p:nvPr>
            <p:ph type="subTitle" idx="1"/>
          </p:nvPr>
        </p:nvSpPr>
        <p:spPr>
          <a:xfrm>
            <a:off x="1276025" y="3111300"/>
            <a:ext cx="10200337" cy="4978800"/>
          </a:xfrm>
          <a:prstGeom prst="rect">
            <a:avLst/>
          </a:prstGeom>
          <a:solidFill>
            <a:srgbClr val="D6D5D5"/>
          </a:solidFill>
        </p:spPr>
        <p:txBody>
          <a:bodyPr/>
          <a:lstStyle/>
          <a:p>
            <a:pPr algn="l" defTabSz="457200">
              <a:lnSpc>
                <a:spcPct val="120000"/>
              </a:lnSpc>
              <a:spcBef>
                <a:spcPts val="800"/>
              </a:spcBef>
              <a:defRPr b="1" sz="1400"/>
            </a:pPr>
            <a:r>
              <a:t>Must Haves:  </a:t>
            </a:r>
          </a:p>
          <a:p>
            <a:pPr marL="194468" indent="-194468" algn="l" defTabSz="457200">
              <a:lnSpc>
                <a:spcPct val="120000"/>
              </a:lnSpc>
              <a:spcBef>
                <a:spcPts val="800"/>
              </a:spcBef>
              <a:buSzPct val="145000"/>
              <a:buChar char="•"/>
              <a:defRPr sz="1400"/>
            </a:pPr>
            <a:r>
              <a:t>Publicist or Publisher Contact Information. </a:t>
            </a:r>
          </a:p>
          <a:p>
            <a:pPr marL="194468" indent="-194468" algn="l" defTabSz="457200">
              <a:lnSpc>
                <a:spcPct val="120000"/>
              </a:lnSpc>
              <a:spcBef>
                <a:spcPts val="800"/>
              </a:spcBef>
              <a:buSzPct val="145000"/>
              <a:buChar char="•"/>
              <a:defRPr sz="1400"/>
            </a:pPr>
            <a:r>
              <a:t>Book Information: Title, Author, On Sale Date, ISBN, Price, Pages. </a:t>
            </a:r>
          </a:p>
          <a:p>
            <a:pPr marL="194468" indent="-194468" algn="l" defTabSz="457200">
              <a:lnSpc>
                <a:spcPct val="120000"/>
              </a:lnSpc>
              <a:spcBef>
                <a:spcPts val="800"/>
              </a:spcBef>
              <a:buSzPct val="145000"/>
              <a:buChar char="•"/>
              <a:defRPr sz="1400"/>
            </a:pPr>
            <a:r>
              <a:t>Book Jacket and/or Author Photo.</a:t>
            </a:r>
          </a:p>
          <a:p>
            <a:pPr algn="l" defTabSz="457200">
              <a:lnSpc>
                <a:spcPct val="120000"/>
              </a:lnSpc>
              <a:spcBef>
                <a:spcPts val="800"/>
              </a:spcBef>
              <a:defRPr b="1" sz="1400"/>
            </a:pPr>
            <a:r>
              <a:t>Book Description:</a:t>
            </a:r>
            <a:r>
              <a:rPr b="0"/>
              <a:t> </a:t>
            </a:r>
          </a:p>
          <a:p>
            <a:pPr marL="194468" indent="-194468" algn="l" defTabSz="457200">
              <a:lnSpc>
                <a:spcPct val="120000"/>
              </a:lnSpc>
              <a:spcBef>
                <a:spcPts val="800"/>
              </a:spcBef>
              <a:buSzPct val="145000"/>
              <a:buChar char="•"/>
              <a:defRPr sz="1400"/>
            </a:pPr>
            <a:r>
              <a:t>A short summary of the book. This can be similar to flap copy or catalog copy. </a:t>
            </a:r>
          </a:p>
          <a:p>
            <a:pPr marL="194468" indent="-194468" algn="l" defTabSz="457200">
              <a:lnSpc>
                <a:spcPct val="120000"/>
              </a:lnSpc>
              <a:spcBef>
                <a:spcPts val="800"/>
              </a:spcBef>
              <a:buSzPct val="145000"/>
              <a:buChar char="•"/>
              <a:defRPr sz="1400"/>
            </a:pPr>
            <a:r>
              <a:t>The whole release should fit on a single piece of paper, double sided. </a:t>
            </a:r>
          </a:p>
          <a:p>
            <a:pPr algn="l" defTabSz="457200">
              <a:lnSpc>
                <a:spcPct val="120000"/>
              </a:lnSpc>
              <a:spcBef>
                <a:spcPts val="800"/>
              </a:spcBef>
              <a:defRPr b="1" sz="1400"/>
            </a:pPr>
            <a:r>
              <a:t>Author Info: </a:t>
            </a:r>
          </a:p>
          <a:p>
            <a:pPr marL="194468" indent="-194468" algn="l" defTabSz="457200">
              <a:lnSpc>
                <a:spcPct val="120000"/>
              </a:lnSpc>
              <a:spcBef>
                <a:spcPts val="800"/>
              </a:spcBef>
              <a:buSzPct val="145000"/>
              <a:buChar char="•"/>
              <a:defRPr sz="1400"/>
            </a:pPr>
            <a:r>
              <a:t>Short bio, web address, social media handles.</a:t>
            </a:r>
          </a:p>
          <a:p>
            <a:pPr marL="194468" indent="-194468" algn="l" defTabSz="457200">
              <a:lnSpc>
                <a:spcPct val="120000"/>
              </a:lnSpc>
              <a:spcBef>
                <a:spcPts val="800"/>
              </a:spcBef>
              <a:buSzPct val="145000"/>
              <a:buChar char="•"/>
              <a:defRPr sz="1400"/>
            </a:pPr>
            <a:r>
              <a:t>Background that is interesting or relevant that is not in the bio.</a:t>
            </a:r>
          </a:p>
          <a:p>
            <a:pPr algn="l" defTabSz="457200">
              <a:lnSpc>
                <a:spcPct val="120000"/>
              </a:lnSpc>
              <a:spcBef>
                <a:spcPts val="800"/>
              </a:spcBef>
              <a:defRPr b="1" sz="1400"/>
            </a:pPr>
            <a:r>
              <a:t>Why Do We Care: </a:t>
            </a:r>
          </a:p>
          <a:p>
            <a:pPr marL="194468" indent="-194468" algn="l" defTabSz="457200">
              <a:lnSpc>
                <a:spcPct val="120000"/>
              </a:lnSpc>
              <a:spcBef>
                <a:spcPts val="800"/>
              </a:spcBef>
              <a:buSzPct val="145000"/>
              <a:buChar char="•"/>
              <a:defRPr sz="1400"/>
            </a:pPr>
            <a:r>
              <a:t>Praise-either blurbs or quotes from reviews. </a:t>
            </a:r>
          </a:p>
          <a:p>
            <a:pPr marL="194468" indent="-194468" algn="l" defTabSz="457200">
              <a:lnSpc>
                <a:spcPct val="120000"/>
              </a:lnSpc>
              <a:spcBef>
                <a:spcPts val="800"/>
              </a:spcBef>
              <a:buSzPct val="145000"/>
              <a:buChar char="•"/>
              <a:defRPr sz="1400"/>
            </a:pPr>
            <a:r>
              <a:t>Information on awards for the author or the book. </a:t>
            </a:r>
          </a:p>
          <a:p>
            <a:pPr marL="194468" indent="-194468" algn="l" defTabSz="457200">
              <a:lnSpc>
                <a:spcPct val="120000"/>
              </a:lnSpc>
              <a:spcBef>
                <a:spcPts val="800"/>
              </a:spcBef>
              <a:buSzPct val="145000"/>
              <a:buChar char="•"/>
              <a:defRPr sz="1400"/>
            </a:pPr>
            <a:r>
              <a:t>Connections to relevant news stories, the season, or even a place.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itle"/>
          <p:cNvSpPr txBox="1"/>
          <p:nvPr>
            <p:ph type="title"/>
          </p:nvPr>
        </p:nvSpPr>
        <p:spPr>
          <a:prstGeom prst="rect">
            <a:avLst/>
          </a:prstGeom>
          <a:solidFill>
            <a:srgbClr val="F7BA01"/>
          </a:solidFill>
        </p:spPr>
        <p:txBody>
          <a:bodyPr/>
          <a:lstStyle>
            <a:lvl1pPr>
              <a:defRPr sz="2200">
                <a:solidFill>
                  <a:srgbClr val="FFFFFF"/>
                </a:solidFill>
              </a:defRPr>
            </a:lvl1pPr>
          </a:lstStyle>
          <a:p>
            <a:pPr/>
            <a:r>
              <a:t>                  </a:t>
            </a:r>
          </a:p>
        </p:txBody>
      </p:sp>
      <p:sp>
        <p:nvSpPr>
          <p:cNvPr id="144" name="Example:"/>
          <p:cNvSpPr txBox="1"/>
          <p:nvPr>
            <p:ph type="body" idx="1"/>
          </p:nvPr>
        </p:nvSpPr>
        <p:spPr>
          <a:prstGeom prst="rect">
            <a:avLst/>
          </a:prstGeom>
        </p:spPr>
        <p:txBody>
          <a:bodyPr/>
          <a:lstStyle/>
          <a:p>
            <a:pPr/>
            <a:r>
              <a:t>Example: </a:t>
            </a:r>
          </a:p>
        </p:txBody>
      </p:sp>
      <p:pic>
        <p:nvPicPr>
          <p:cNvPr id="145" name="AIPRPBHWPR.pdf" descr="AIPRPBHWPR.pdf"/>
          <p:cNvPicPr>
            <a:picLocks noChangeAspect="1"/>
          </p:cNvPicPr>
          <p:nvPr/>
        </p:nvPicPr>
        <p:blipFill>
          <a:blip r:embed="rId2">
            <a:extLst/>
          </a:blip>
          <a:stretch>
            <a:fillRect/>
          </a:stretch>
        </p:blipFill>
        <p:spPr>
          <a:xfrm>
            <a:off x="1134834" y="488950"/>
            <a:ext cx="4991480" cy="8221258"/>
          </a:xfrm>
          <a:prstGeom prst="rect">
            <a:avLst/>
          </a:prstGeom>
          <a:ln w="12700">
            <a:miter lim="400000"/>
          </a:ln>
        </p:spPr>
      </p:pic>
      <p:pic>
        <p:nvPicPr>
          <p:cNvPr id="146" name="Mary Astor PR HWPR.pdf" descr="Mary Astor PR HWPR.pdf"/>
          <p:cNvPicPr>
            <a:picLocks noChangeAspect="1"/>
          </p:cNvPicPr>
          <p:nvPr/>
        </p:nvPicPr>
        <p:blipFill>
          <a:blip r:embed="rId3">
            <a:extLst/>
          </a:blip>
          <a:stretch>
            <a:fillRect/>
          </a:stretch>
        </p:blipFill>
        <p:spPr>
          <a:xfrm>
            <a:off x="6852153" y="1581150"/>
            <a:ext cx="4760177" cy="784029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LMPGS_HWPR_PenguinGalley.pdf" descr="LMPGS_HWPR_PenguinGalley.pdf"/>
          <p:cNvPicPr>
            <a:picLocks noChangeAspect="1"/>
          </p:cNvPicPr>
          <p:nvPr/>
        </p:nvPicPr>
        <p:blipFill>
          <a:blip r:embed="rId2">
            <a:extLst/>
          </a:blip>
          <a:stretch>
            <a:fillRect/>
          </a:stretch>
        </p:blipFill>
        <p:spPr>
          <a:xfrm>
            <a:off x="86011" y="2982810"/>
            <a:ext cx="5019180" cy="6495408"/>
          </a:xfrm>
          <a:prstGeom prst="rect">
            <a:avLst/>
          </a:prstGeom>
          <a:ln w="12700">
            <a:miter lim="400000"/>
          </a:ln>
        </p:spPr>
      </p:pic>
      <p:pic>
        <p:nvPicPr>
          <p:cNvPr id="149" name="LMPGS_HWPR_Penguin.pdf" descr="LMPGS_HWPR_Penguin.pdf"/>
          <p:cNvPicPr>
            <a:picLocks noChangeAspect="1"/>
          </p:cNvPicPr>
          <p:nvPr/>
        </p:nvPicPr>
        <p:blipFill>
          <a:blip r:embed="rId3">
            <a:extLst/>
          </a:blip>
          <a:stretch>
            <a:fillRect/>
          </a:stretch>
        </p:blipFill>
        <p:spPr>
          <a:xfrm>
            <a:off x="6210653" y="1351764"/>
            <a:ext cx="5430714" cy="8944703"/>
          </a:xfrm>
          <a:prstGeom prst="rect">
            <a:avLst/>
          </a:prstGeom>
          <a:ln w="12700">
            <a:miter lim="400000"/>
          </a:ln>
        </p:spPr>
      </p:pic>
      <p:sp>
        <p:nvSpPr>
          <p:cNvPr id="150" name="Evolution of A Press Release Part One:…"/>
          <p:cNvSpPr txBox="1"/>
          <p:nvPr/>
        </p:nvSpPr>
        <p:spPr>
          <a:xfrm>
            <a:off x="-5666" y="408939"/>
            <a:ext cx="11733027" cy="1836422"/>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20000"/>
              </a:lnSpc>
              <a:spcBef>
                <a:spcPts val="800"/>
              </a:spcBef>
              <a:defRPr b="1" sz="1800">
                <a:latin typeface="+mj-lt"/>
                <a:ea typeface="+mj-ea"/>
                <a:cs typeface="+mj-cs"/>
                <a:sym typeface="Helvetica"/>
              </a:defRPr>
            </a:pPr>
            <a:r>
              <a:t>Evolution of A Press Release Part One: </a:t>
            </a:r>
          </a:p>
          <a:p>
            <a:pPr marL="194468" indent="-194468" algn="l" defTabSz="457200">
              <a:lnSpc>
                <a:spcPct val="120000"/>
              </a:lnSpc>
              <a:spcBef>
                <a:spcPts val="800"/>
              </a:spcBef>
              <a:buSzPct val="145000"/>
              <a:buChar char="•"/>
              <a:defRPr b="1" sz="1400">
                <a:latin typeface="+mj-lt"/>
                <a:ea typeface="+mj-ea"/>
                <a:cs typeface="+mj-cs"/>
                <a:sym typeface="Helvetica"/>
              </a:defRPr>
            </a:pPr>
            <a:r>
              <a:t>The Galley Letter:</a:t>
            </a:r>
            <a:r>
              <a:rPr b="0"/>
              <a:t> If the book is being made available as a galley then the galley letter will come first and will form the basis of the press release.</a:t>
            </a:r>
          </a:p>
          <a:p>
            <a:pPr marL="194468" indent="-194468" algn="l" defTabSz="457200">
              <a:lnSpc>
                <a:spcPct val="120000"/>
              </a:lnSpc>
              <a:spcBef>
                <a:spcPts val="800"/>
              </a:spcBef>
              <a:buSzPct val="145000"/>
              <a:buChar char="•"/>
              <a:defRPr b="1" sz="1400">
                <a:latin typeface="+mj-lt"/>
                <a:ea typeface="+mj-ea"/>
                <a:cs typeface="+mj-cs"/>
                <a:sym typeface="Helvetica"/>
              </a:defRPr>
            </a:pPr>
            <a:r>
              <a:t>Galley Letter vs. Press Release:   </a:t>
            </a:r>
          </a:p>
          <a:p>
            <a:pPr algn="l" defTabSz="457200">
              <a:lnSpc>
                <a:spcPct val="120000"/>
              </a:lnSpc>
              <a:spcBef>
                <a:spcPts val="800"/>
              </a:spcBef>
              <a:defRPr i="1" sz="1400">
                <a:latin typeface="+mj-lt"/>
                <a:ea typeface="+mj-ea"/>
                <a:cs typeface="+mj-cs"/>
                <a:sym typeface="Helvetica"/>
              </a:defRPr>
            </a:pPr>
            <a:r>
              <a:t>What’s Different: </a:t>
            </a:r>
            <a:r>
              <a:rPr i="0"/>
              <a:t>Format; Blurbs or Quotes; Length </a:t>
            </a:r>
          </a:p>
          <a:p>
            <a:pPr algn="l" defTabSz="457200">
              <a:lnSpc>
                <a:spcPct val="120000"/>
              </a:lnSpc>
              <a:spcBef>
                <a:spcPts val="800"/>
              </a:spcBef>
              <a:defRPr i="1" sz="1400">
                <a:latin typeface="+mj-lt"/>
                <a:ea typeface="+mj-ea"/>
                <a:cs typeface="+mj-cs"/>
                <a:sym typeface="Helvetica"/>
              </a:defRPr>
            </a:pPr>
            <a:r>
              <a:t>What’s the Same:</a:t>
            </a:r>
            <a:r>
              <a:rPr i="0"/>
              <a:t> Book Description; Author Info</a:t>
            </a:r>
            <a:r>
              <a:rPr i="0">
                <a:latin typeface="+mn-lt"/>
                <a:ea typeface="+mn-ea"/>
                <a:cs typeface="+mn-cs"/>
                <a:sym typeface="Helvetica Neue"/>
              </a:rPr>
              <a:t> </a:t>
            </a:r>
          </a:p>
        </p:txBody>
      </p:sp>
      <p:sp>
        <p:nvSpPr>
          <p:cNvPr id="151" name="Arrow"/>
          <p:cNvSpPr/>
          <p:nvPr/>
        </p:nvSpPr>
        <p:spPr>
          <a:xfrm>
            <a:off x="5238750" y="3941398"/>
            <a:ext cx="1270000" cy="1270003"/>
          </a:xfrm>
          <a:prstGeom prst="rightArrow">
            <a:avLst>
              <a:gd name="adj1" fmla="val 32000"/>
              <a:gd name="adj2" fmla="val 64000"/>
            </a:avLst>
          </a:prstGeom>
          <a:solidFill>
            <a:srgbClr val="929292"/>
          </a:solidFill>
          <a:ln w="12700">
            <a:miter lim="400000"/>
          </a:ln>
        </p:spPr>
        <p:txBody>
          <a:bodyPr lIns="50800" tIns="50800" rIns="50800" bIns="50800" anchor="ctr"/>
          <a:lstStyle/>
          <a:p>
            <a:pPr>
              <a:defRPr sz="2200">
                <a:solidFill>
                  <a:srgbClr val="FFFFFF"/>
                </a:solidFill>
              </a:defRPr>
            </a:pPr>
          </a:p>
        </p:txBody>
      </p:sp>
      <p:sp>
        <p:nvSpPr>
          <p:cNvPr id="152" name="Galley Letter"/>
          <p:cNvSpPr txBox="1"/>
          <p:nvPr/>
        </p:nvSpPr>
        <p:spPr>
          <a:xfrm>
            <a:off x="1427554" y="3134602"/>
            <a:ext cx="1805789" cy="43639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200">
                <a:solidFill>
                  <a:srgbClr val="FFFFFF"/>
                </a:solidFill>
                <a:latin typeface="+mn-lt"/>
                <a:ea typeface="+mn-ea"/>
                <a:cs typeface="+mn-cs"/>
                <a:sym typeface="Helvetica Neue"/>
              </a:defRPr>
            </a:lvl1pPr>
          </a:lstStyle>
          <a:p>
            <a:pPr/>
            <a:r>
              <a:t>Galley Letter</a:t>
            </a:r>
          </a:p>
        </p:txBody>
      </p:sp>
      <p:sp>
        <p:nvSpPr>
          <p:cNvPr id="153" name="Press Release"/>
          <p:cNvSpPr txBox="1"/>
          <p:nvPr/>
        </p:nvSpPr>
        <p:spPr>
          <a:xfrm>
            <a:off x="6235101" y="5319002"/>
            <a:ext cx="2007795" cy="436396"/>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200">
                <a:solidFill>
                  <a:srgbClr val="FFFFFF"/>
                </a:solidFill>
                <a:latin typeface="+mn-lt"/>
                <a:ea typeface="+mn-ea"/>
                <a:cs typeface="+mn-cs"/>
                <a:sym typeface="Helvetica Neue"/>
              </a:defRPr>
            </a:lvl1pPr>
          </a:lstStyle>
          <a:p>
            <a:pPr/>
            <a:r>
              <a:t>Press Release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