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72" r:id="rId2"/>
    <p:sldId id="256" r:id="rId3"/>
    <p:sldId id="257" r:id="rId4"/>
    <p:sldId id="258" r:id="rId5"/>
    <p:sldId id="259" r:id="rId6"/>
    <p:sldId id="262" r:id="rId7"/>
    <p:sldId id="261" r:id="rId8"/>
    <p:sldId id="260" r:id="rId9"/>
    <p:sldId id="264" r:id="rId10"/>
    <p:sldId id="265" r:id="rId11"/>
    <p:sldId id="266" r:id="rId12"/>
    <p:sldId id="267" r:id="rId13"/>
    <p:sldId id="274" r:id="rId14"/>
    <p:sldId id="287" r:id="rId15"/>
    <p:sldId id="268" r:id="rId16"/>
    <p:sldId id="275" r:id="rId17"/>
    <p:sldId id="269" r:id="rId18"/>
    <p:sldId id="286" r:id="rId19"/>
    <p:sldId id="263" r:id="rId20"/>
    <p:sldId id="288" r:id="rId21"/>
    <p:sldId id="285" r:id="rId22"/>
    <p:sldId id="284" r:id="rId23"/>
    <p:sldId id="280" r:id="rId24"/>
    <p:sldId id="270" r:id="rId25"/>
    <p:sldId id="271" r:id="rId26"/>
    <p:sldId id="276" r:id="rId27"/>
    <p:sldId id="273" r:id="rId28"/>
    <p:sldId id="277" r:id="rId29"/>
    <p:sldId id="279" r:id="rId30"/>
    <p:sldId id="291" r:id="rId31"/>
    <p:sldId id="281" r:id="rId32"/>
    <p:sldId id="289" r:id="rId33"/>
    <p:sldId id="290" r:id="rId34"/>
    <p:sldId id="292" r:id="rId35"/>
    <p:sldId id="278" r:id="rId36"/>
    <p:sldId id="282" r:id="rId37"/>
    <p:sldId id="28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showGuides="1">
      <p:cViewPr varScale="1">
        <p:scale>
          <a:sx n="120" d="100"/>
          <a:sy n="120" d="100"/>
        </p:scale>
        <p:origin x="840" y="18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6E298-60A3-44FC-BE61-CB8134255D8D}" type="datetimeFigureOut">
              <a:rPr lang="en-US" smtClean="0"/>
              <a:t>9/14/25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BB1BE-F710-41ED-A686-DB1C07161805}" type="slidenum">
              <a:rPr lang="en-US" smtClean="0"/>
              <a:t>‹#›</a:t>
            </a:fld>
            <a:endParaRPr lang="en-US"/>
          </a:p>
        </p:txBody>
      </p:sp>
    </p:spTree>
    <p:extLst>
      <p:ext uri="{BB962C8B-B14F-4D97-AF65-F5344CB8AC3E}">
        <p14:creationId xmlns:p14="http://schemas.microsoft.com/office/powerpoint/2010/main" val="11448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0FFDA61-2D8A-4FA7-9DC3-9F4991BD991B}" type="datetimeFigureOut">
              <a:rPr lang="en-US" smtClean="0"/>
              <a:t>9/14/25</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8CB031FE-1EA6-48E9-B2BF-3391022115C5}" type="slidenum">
              <a:rPr lang="en-US" smtClean="0"/>
              <a:t>‹#›</a:t>
            </a:fld>
            <a:endParaRPr lang="en-US"/>
          </a:p>
        </p:txBody>
      </p:sp>
    </p:spTree>
    <p:extLst>
      <p:ext uri="{BB962C8B-B14F-4D97-AF65-F5344CB8AC3E}">
        <p14:creationId xmlns:p14="http://schemas.microsoft.com/office/powerpoint/2010/main" val="80789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FDA61-2D8A-4FA7-9DC3-9F4991BD991B}" type="datetimeFigureOut">
              <a:rPr lang="en-US" smtClean="0"/>
              <a:t>9/14/25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59715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0FFDA61-2D8A-4FA7-9DC3-9F4991BD991B}" type="datetimeFigureOut">
              <a:rPr lang="en-US" smtClean="0"/>
              <a:t>9/14/25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7702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0FFDA61-2D8A-4FA7-9DC3-9F4991BD991B}" type="datetimeFigureOut">
              <a:rPr lang="en-US" smtClean="0"/>
              <a:t>9/14/25</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34830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FDA61-2D8A-4FA7-9DC3-9F4991BD991B}" type="datetimeFigureOut">
              <a:rPr lang="en-US" smtClean="0"/>
              <a:t>9/14/25</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298325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FFDA61-2D8A-4FA7-9DC3-9F4991BD991B}" type="datetimeFigureOut">
              <a:rPr lang="en-US" smtClean="0"/>
              <a:t>9/14/25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257418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FFDA61-2D8A-4FA7-9DC3-9F4991BD991B}" type="datetimeFigureOut">
              <a:rPr lang="en-US" smtClean="0"/>
              <a:t>9/14/25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255768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FDA61-2D8A-4FA7-9DC3-9F4991BD991B}" type="datetimeFigureOut">
              <a:rPr lang="en-US" smtClean="0"/>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545258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FDA61-2D8A-4FA7-9DC3-9F4991BD991B}" type="datetimeFigureOut">
              <a:rPr lang="en-US" smtClean="0"/>
              <a:t>9/14/25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136899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FDA61-2D8A-4FA7-9DC3-9F4991BD991B}" type="datetimeFigureOut">
              <a:rPr lang="en-US" smtClean="0"/>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411815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FDA61-2D8A-4FA7-9DC3-9F4991BD991B}" type="datetimeFigureOut">
              <a:rPr lang="en-US" smtClean="0"/>
              <a:t>9/14/25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185151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FFDA61-2D8A-4FA7-9DC3-9F4991BD991B}" type="datetimeFigureOut">
              <a:rPr lang="en-US" smtClean="0"/>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323867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FFDA61-2D8A-4FA7-9DC3-9F4991BD991B}" type="datetimeFigureOut">
              <a:rPr lang="en-US" smtClean="0"/>
              <a:t>9/14/25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58249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FFDA61-2D8A-4FA7-9DC3-9F4991BD991B}" type="datetimeFigureOut">
              <a:rPr lang="en-US" smtClean="0"/>
              <a:t>9/14/25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94975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FDA61-2D8A-4FA7-9DC3-9F4991BD991B}" type="datetimeFigureOut">
              <a:rPr lang="en-US" smtClean="0"/>
              <a:t>9/14/25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419372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FDA61-2D8A-4FA7-9DC3-9F4991BD991B}" type="datetimeFigureOut">
              <a:rPr lang="en-US" smtClean="0"/>
              <a:t>9/14/25</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124304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FDA61-2D8A-4FA7-9DC3-9F4991BD991B}" type="datetimeFigureOut">
              <a:rPr lang="en-US" smtClean="0"/>
              <a:t>9/14/25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CB031FE-1EA6-48E9-B2BF-3391022115C5}" type="slidenum">
              <a:rPr lang="en-US" smtClean="0"/>
              <a:t>‹#›</a:t>
            </a:fld>
            <a:endParaRPr lang="en-US"/>
          </a:p>
        </p:txBody>
      </p:sp>
    </p:spTree>
    <p:extLst>
      <p:ext uri="{BB962C8B-B14F-4D97-AF65-F5344CB8AC3E}">
        <p14:creationId xmlns:p14="http://schemas.microsoft.com/office/powerpoint/2010/main" val="396323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0FFDA61-2D8A-4FA7-9DC3-9F4991BD991B}" type="datetimeFigureOut">
              <a:rPr lang="en-US" smtClean="0"/>
              <a:t>9/14/25</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CB031FE-1EA6-48E9-B2BF-3391022115C5}" type="slidenum">
              <a:rPr lang="en-US" smtClean="0"/>
              <a:t>‹#›</a:t>
            </a:fld>
            <a:endParaRPr lang="en-US"/>
          </a:p>
        </p:txBody>
      </p:sp>
    </p:spTree>
    <p:extLst>
      <p:ext uri="{BB962C8B-B14F-4D97-AF65-F5344CB8AC3E}">
        <p14:creationId xmlns:p14="http://schemas.microsoft.com/office/powerpoint/2010/main" val="4102239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ngramspark.com/lp/metadata-checklist" TargetMode="External"/><Relationship Id="rId2" Type="http://schemas.openxmlformats.org/officeDocument/2006/relationships/hyperlink" Target="https://kdp.amazon.com/en_US/help/topic/G201097560"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heppardedits.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9EAF8-A6D0-BA4D-F5DA-F1FE00F1DB6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CBBE2E0-51C2-FC8B-3D56-3FB97E06ADAD}"/>
              </a:ext>
            </a:extLst>
          </p:cNvPr>
          <p:cNvSpPr>
            <a:spLocks noGrp="1"/>
          </p:cNvSpPr>
          <p:nvPr>
            <p:ph type="ctrTitle"/>
          </p:nvPr>
        </p:nvSpPr>
        <p:spPr>
          <a:xfrm>
            <a:off x="1428750" y="3387500"/>
            <a:ext cx="9334500" cy="1003300"/>
          </a:xfrm>
        </p:spPr>
        <p:txBody>
          <a:bodyPr/>
          <a:lstStyle/>
          <a:p>
            <a:pPr algn="ctr"/>
            <a:r>
              <a:rPr lang="en-US" dirty="0">
                <a:latin typeface="Abadi" panose="020B0604020104020204" pitchFamily="34" charset="0"/>
              </a:rPr>
              <a:t>Metadata: Simple Strategies</a:t>
            </a:r>
          </a:p>
        </p:txBody>
      </p:sp>
      <p:sp>
        <p:nvSpPr>
          <p:cNvPr id="9" name="TextBox 8">
            <a:extLst>
              <a:ext uri="{FF2B5EF4-FFF2-40B4-BE49-F238E27FC236}">
                <a16:creationId xmlns:a16="http://schemas.microsoft.com/office/drawing/2014/main" id="{0214F4F3-E914-6FC4-8F15-AB73039636A8}"/>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pic>
        <p:nvPicPr>
          <p:cNvPr id="3" name="Picture 2">
            <a:extLst>
              <a:ext uri="{FF2B5EF4-FFF2-40B4-BE49-F238E27FC236}">
                <a16:creationId xmlns:a16="http://schemas.microsoft.com/office/drawing/2014/main" id="{B4987BA2-004D-465C-9F14-3429E3343D8E}"/>
              </a:ext>
            </a:extLst>
          </p:cNvPr>
          <p:cNvPicPr>
            <a:picLocks noChangeAspect="1"/>
          </p:cNvPicPr>
          <p:nvPr/>
        </p:nvPicPr>
        <p:blipFill>
          <a:blip r:embed="rId2"/>
          <a:stretch>
            <a:fillRect/>
          </a:stretch>
        </p:blipFill>
        <p:spPr>
          <a:xfrm>
            <a:off x="1299987" y="1364594"/>
            <a:ext cx="2505425" cy="1486107"/>
          </a:xfrm>
          <a:prstGeom prst="rect">
            <a:avLst/>
          </a:prstGeom>
        </p:spPr>
      </p:pic>
      <p:sp>
        <p:nvSpPr>
          <p:cNvPr id="2" name="TextBox 1">
            <a:extLst>
              <a:ext uri="{FF2B5EF4-FFF2-40B4-BE49-F238E27FC236}">
                <a16:creationId xmlns:a16="http://schemas.microsoft.com/office/drawing/2014/main" id="{61AE6E12-9C36-883E-87E5-233CE780E48F}"/>
              </a:ext>
            </a:extLst>
          </p:cNvPr>
          <p:cNvSpPr txBox="1"/>
          <p:nvPr/>
        </p:nvSpPr>
        <p:spPr>
          <a:xfrm>
            <a:off x="4819316" y="4622241"/>
            <a:ext cx="6220326" cy="1077218"/>
          </a:xfrm>
          <a:prstGeom prst="rect">
            <a:avLst/>
          </a:prstGeom>
          <a:noFill/>
        </p:spPr>
        <p:txBody>
          <a:bodyPr wrap="square" rtlCol="0">
            <a:spAutoFit/>
          </a:bodyPr>
          <a:lstStyle/>
          <a:p>
            <a:r>
              <a:rPr lang="en-US" sz="3200" b="1" dirty="0">
                <a:solidFill>
                  <a:schemeClr val="bg1"/>
                </a:solidFill>
              </a:rPr>
              <a:t>With Pam Sheppard</a:t>
            </a:r>
          </a:p>
          <a:p>
            <a:r>
              <a:rPr lang="en-US" sz="3200" b="1" dirty="0">
                <a:solidFill>
                  <a:schemeClr val="bg1"/>
                </a:solidFill>
              </a:rPr>
              <a:t>Sheppard Editorial Services</a:t>
            </a:r>
          </a:p>
        </p:txBody>
      </p:sp>
    </p:spTree>
    <p:extLst>
      <p:ext uri="{BB962C8B-B14F-4D97-AF65-F5344CB8AC3E}">
        <p14:creationId xmlns:p14="http://schemas.microsoft.com/office/powerpoint/2010/main" val="227383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EC4DA-0C17-758E-7288-227CD8CED8A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43B33DA-A3DE-0AA8-7BDE-E0B26141CF89}"/>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5" name="TextBox 4">
            <a:extLst>
              <a:ext uri="{FF2B5EF4-FFF2-40B4-BE49-F238E27FC236}">
                <a16:creationId xmlns:a16="http://schemas.microsoft.com/office/drawing/2014/main" id="{50BAECAE-3CEB-B688-DF66-078B40575E35}"/>
              </a:ext>
            </a:extLst>
          </p:cNvPr>
          <p:cNvSpPr txBox="1"/>
          <p:nvPr/>
        </p:nvSpPr>
        <p:spPr>
          <a:xfrm>
            <a:off x="1898375" y="2851738"/>
            <a:ext cx="8776252" cy="769441"/>
          </a:xfrm>
          <a:prstGeom prst="rect">
            <a:avLst/>
          </a:prstGeom>
          <a:noFill/>
        </p:spPr>
        <p:txBody>
          <a:bodyPr wrap="square">
            <a:spAutoFit/>
          </a:bodyPr>
          <a:lstStyle/>
          <a:p>
            <a:pPr algn="ctr"/>
            <a:r>
              <a:rPr lang="en-US" sz="4400" b="1" dirty="0">
                <a:solidFill>
                  <a:schemeClr val="bg1"/>
                </a:solidFill>
              </a:rPr>
              <a:t>What does it bring to the party?</a:t>
            </a:r>
            <a:endParaRPr lang="en-US" sz="4400" dirty="0">
              <a:solidFill>
                <a:schemeClr val="bg1"/>
              </a:solidFill>
            </a:endParaRPr>
          </a:p>
        </p:txBody>
      </p:sp>
    </p:spTree>
    <p:extLst>
      <p:ext uri="{BB962C8B-B14F-4D97-AF65-F5344CB8AC3E}">
        <p14:creationId xmlns:p14="http://schemas.microsoft.com/office/powerpoint/2010/main" val="362330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5CEA-E7A2-1321-82D6-501A8013D30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6E4EE30-5F6F-ED1F-89A9-112755BDA740}"/>
              </a:ext>
            </a:extLst>
          </p:cNvPr>
          <p:cNvSpPr>
            <a:spLocks noGrp="1"/>
          </p:cNvSpPr>
          <p:nvPr>
            <p:ph type="ctrTitle"/>
          </p:nvPr>
        </p:nvSpPr>
        <p:spPr>
          <a:xfrm>
            <a:off x="1777576" y="1612716"/>
            <a:ext cx="9056077" cy="3292882"/>
          </a:xfrm>
        </p:spPr>
        <p:txBody>
          <a:bodyPr/>
          <a:lstStyle/>
          <a:p>
            <a:pPr algn="ctr"/>
            <a:r>
              <a:rPr lang="en-US" sz="4800" b="1" dirty="0"/>
              <a:t>Determine</a:t>
            </a:r>
            <a:r>
              <a:rPr lang="en-US" b="1" dirty="0"/>
              <a:t> your book’s</a:t>
            </a:r>
            <a:br>
              <a:rPr lang="en-US" b="1" dirty="0"/>
            </a:br>
            <a:r>
              <a:rPr lang="en-US" b="1" dirty="0"/>
              <a:t> Marketing </a:t>
            </a:r>
            <a:br>
              <a:rPr lang="en-US" b="1" dirty="0"/>
            </a:br>
            <a:r>
              <a:rPr lang="en-US" b="1" dirty="0"/>
              <a:t>ASSETS and STRENGTHS </a:t>
            </a:r>
          </a:p>
        </p:txBody>
      </p:sp>
      <p:sp>
        <p:nvSpPr>
          <p:cNvPr id="9" name="TextBox 8">
            <a:extLst>
              <a:ext uri="{FF2B5EF4-FFF2-40B4-BE49-F238E27FC236}">
                <a16:creationId xmlns:a16="http://schemas.microsoft.com/office/drawing/2014/main" id="{6F09B550-EB29-C143-A324-2C9D60E77E5C}"/>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Tree>
    <p:extLst>
      <p:ext uri="{BB962C8B-B14F-4D97-AF65-F5344CB8AC3E}">
        <p14:creationId xmlns:p14="http://schemas.microsoft.com/office/powerpoint/2010/main" val="108640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AA65F-93F8-1553-C19A-EC370C5FB6D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0B31684-C821-799B-5A82-E56BC9F856A9}"/>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4" name="Title 1">
            <a:extLst>
              <a:ext uri="{FF2B5EF4-FFF2-40B4-BE49-F238E27FC236}">
                <a16:creationId xmlns:a16="http://schemas.microsoft.com/office/drawing/2014/main" id="{423F6A6F-8E3D-D4D7-5806-926101E13CD8}"/>
              </a:ext>
            </a:extLst>
          </p:cNvPr>
          <p:cNvSpPr txBox="1">
            <a:spLocks/>
          </p:cNvSpPr>
          <p:nvPr/>
        </p:nvSpPr>
        <p:spPr bwMode="gray">
          <a:xfrm>
            <a:off x="937591" y="2292985"/>
            <a:ext cx="10515600" cy="205128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solidFill>
                  <a:schemeClr val="bg1"/>
                </a:solidFill>
              </a:rPr>
              <a:t>What are your project’s ASSETS? </a:t>
            </a:r>
            <a:br>
              <a:rPr lang="en-US" b="1" dirty="0">
                <a:solidFill>
                  <a:schemeClr val="bg1"/>
                </a:solidFill>
              </a:rPr>
            </a:br>
            <a:br>
              <a:rPr lang="en-US" b="1" dirty="0">
                <a:solidFill>
                  <a:schemeClr val="bg1"/>
                </a:solidFill>
              </a:rPr>
            </a:br>
            <a:r>
              <a:rPr lang="en-US" sz="4000" b="1" dirty="0">
                <a:solidFill>
                  <a:schemeClr val="bg1"/>
                </a:solidFill>
              </a:rPr>
              <a:t>Find them in your basic premise:</a:t>
            </a:r>
          </a:p>
        </p:txBody>
      </p:sp>
      <p:sp>
        <p:nvSpPr>
          <p:cNvPr id="5" name="TextBox 4">
            <a:extLst>
              <a:ext uri="{FF2B5EF4-FFF2-40B4-BE49-F238E27FC236}">
                <a16:creationId xmlns:a16="http://schemas.microsoft.com/office/drawing/2014/main" id="{9F34FDF0-669F-ABD1-9C6B-4FD36E3174F4}"/>
              </a:ext>
            </a:extLst>
          </p:cNvPr>
          <p:cNvSpPr txBox="1"/>
          <p:nvPr/>
        </p:nvSpPr>
        <p:spPr>
          <a:xfrm>
            <a:off x="937591" y="4952920"/>
            <a:ext cx="10249421" cy="461665"/>
          </a:xfrm>
          <a:prstGeom prst="rect">
            <a:avLst/>
          </a:prstGeom>
          <a:solidFill>
            <a:schemeClr val="accent4">
              <a:lumMod val="20000"/>
              <a:lumOff val="80000"/>
            </a:schemeClr>
          </a:solidFill>
        </p:spPr>
        <p:txBody>
          <a:bodyPr wrap="square" rtlCol="0">
            <a:spAutoFit/>
          </a:bodyPr>
          <a:lstStyle/>
          <a:p>
            <a:r>
              <a:rPr lang="en-US" sz="2400" b="1" dirty="0"/>
              <a:t>   SETTING     CHARACTER        PROBLEM       OPPOSITION      CHOICE </a:t>
            </a:r>
          </a:p>
        </p:txBody>
      </p:sp>
    </p:spTree>
    <p:extLst>
      <p:ext uri="{BB962C8B-B14F-4D97-AF65-F5344CB8AC3E}">
        <p14:creationId xmlns:p14="http://schemas.microsoft.com/office/powerpoint/2010/main" val="2518950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6DE44-D14E-2D9B-2B25-769D3318C24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1FA938F-C0FC-B445-3D38-ECE4717E43E5}"/>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Title 9">
            <a:extLst>
              <a:ext uri="{FF2B5EF4-FFF2-40B4-BE49-F238E27FC236}">
                <a16:creationId xmlns:a16="http://schemas.microsoft.com/office/drawing/2014/main" id="{D7312C02-7A6F-96C5-9BCE-AB31856A4594}"/>
              </a:ext>
            </a:extLst>
          </p:cNvPr>
          <p:cNvSpPr txBox="1">
            <a:spLocks/>
          </p:cNvSpPr>
          <p:nvPr/>
        </p:nvSpPr>
        <p:spPr>
          <a:xfrm>
            <a:off x="31072" y="749676"/>
            <a:ext cx="12129855" cy="1005839"/>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endParaRPr lang="en-US" sz="4400" b="1" dirty="0">
              <a:solidFill>
                <a:schemeClr val="bg1"/>
              </a:solidFill>
            </a:endParaRPr>
          </a:p>
          <a:p>
            <a:pPr algn="ctr"/>
            <a:r>
              <a:rPr lang="en-US" sz="4000" b="1" dirty="0">
                <a:solidFill>
                  <a:schemeClr val="bg1"/>
                </a:solidFill>
              </a:rPr>
              <a:t>Your Fiction Market Strengths</a:t>
            </a:r>
            <a:br>
              <a:rPr lang="en-US" sz="4000" b="1" dirty="0">
                <a:solidFill>
                  <a:schemeClr val="bg1"/>
                </a:solidFill>
              </a:rPr>
            </a:br>
            <a:br>
              <a:rPr lang="en-US" sz="1400" b="1" dirty="0">
                <a:solidFill>
                  <a:schemeClr val="bg1"/>
                </a:solidFill>
              </a:rPr>
            </a:br>
            <a:r>
              <a:rPr lang="en-US" sz="1800" b="1" dirty="0">
                <a:solidFill>
                  <a:schemeClr val="bg1"/>
                </a:solidFill>
              </a:rPr>
              <a:t>FICTION Conventions vary by GENRE </a:t>
            </a:r>
          </a:p>
          <a:p>
            <a:pPr algn="ctr"/>
            <a:endParaRPr lang="en-US" sz="1800" b="1" dirty="0">
              <a:solidFill>
                <a:schemeClr val="bg1"/>
              </a:solidFill>
            </a:endParaRPr>
          </a:p>
          <a:p>
            <a:pPr algn="ctr"/>
            <a:r>
              <a:rPr lang="en-US" sz="1800" b="1" dirty="0">
                <a:solidFill>
                  <a:schemeClr val="bg1"/>
                </a:solidFill>
              </a:rPr>
              <a:t>\</a:t>
            </a:r>
            <a:endParaRPr lang="en-US" sz="1800" dirty="0">
              <a:solidFill>
                <a:schemeClr val="bg1"/>
              </a:solidFill>
            </a:endParaRPr>
          </a:p>
        </p:txBody>
      </p:sp>
      <p:sp>
        <p:nvSpPr>
          <p:cNvPr id="3" name="Text Placeholder 10">
            <a:extLst>
              <a:ext uri="{FF2B5EF4-FFF2-40B4-BE49-F238E27FC236}">
                <a16:creationId xmlns:a16="http://schemas.microsoft.com/office/drawing/2014/main" id="{5A35B26D-860B-1BBC-C024-79D056A08066}"/>
              </a:ext>
            </a:extLst>
          </p:cNvPr>
          <p:cNvSpPr txBox="1">
            <a:spLocks/>
          </p:cNvSpPr>
          <p:nvPr/>
        </p:nvSpPr>
        <p:spPr>
          <a:xfrm>
            <a:off x="838203" y="2717800"/>
            <a:ext cx="1866900"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Bahnschrift Condensed" panose="020B0502040204020203" pitchFamily="34" charset="0"/>
              </a:rPr>
              <a:t>SETTING</a:t>
            </a:r>
            <a:r>
              <a:rPr lang="en-US" dirty="0">
                <a:solidFill>
                  <a:schemeClr val="bg1"/>
                </a:solidFill>
              </a:rPr>
              <a:t>	</a:t>
            </a:r>
          </a:p>
        </p:txBody>
      </p:sp>
      <p:sp>
        <p:nvSpPr>
          <p:cNvPr id="4" name="Text Placeholder 11">
            <a:extLst>
              <a:ext uri="{FF2B5EF4-FFF2-40B4-BE49-F238E27FC236}">
                <a16:creationId xmlns:a16="http://schemas.microsoft.com/office/drawing/2014/main" id="{9FB5344E-9477-F9E3-87AB-0AE961BCF629}"/>
              </a:ext>
            </a:extLst>
          </p:cNvPr>
          <p:cNvSpPr txBox="1">
            <a:spLocks/>
          </p:cNvSpPr>
          <p:nvPr/>
        </p:nvSpPr>
        <p:spPr>
          <a:xfrm>
            <a:off x="2980643" y="2693226"/>
            <a:ext cx="1866900"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Bahnschrift Condensed" panose="020B0502040204020203" pitchFamily="34" charset="0"/>
              </a:rPr>
              <a:t>CHARACTER</a:t>
            </a:r>
          </a:p>
        </p:txBody>
      </p:sp>
      <p:sp>
        <p:nvSpPr>
          <p:cNvPr id="5" name="Text Placeholder 12">
            <a:extLst>
              <a:ext uri="{FF2B5EF4-FFF2-40B4-BE49-F238E27FC236}">
                <a16:creationId xmlns:a16="http://schemas.microsoft.com/office/drawing/2014/main" id="{F67CCA1F-226F-87B6-1D9C-CBAE93CDDD99}"/>
              </a:ext>
            </a:extLst>
          </p:cNvPr>
          <p:cNvSpPr txBox="1">
            <a:spLocks/>
          </p:cNvSpPr>
          <p:nvPr/>
        </p:nvSpPr>
        <p:spPr>
          <a:xfrm>
            <a:off x="5042716" y="2687763"/>
            <a:ext cx="1866900"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Bahnschrift Condensed" panose="020B0502040204020203" pitchFamily="34" charset="0"/>
              </a:rPr>
              <a:t>PROBLEM</a:t>
            </a:r>
            <a:r>
              <a:rPr lang="en-US" dirty="0">
                <a:solidFill>
                  <a:schemeClr val="bg1"/>
                </a:solidFill>
              </a:rPr>
              <a:t>	</a:t>
            </a:r>
          </a:p>
        </p:txBody>
      </p:sp>
      <p:sp>
        <p:nvSpPr>
          <p:cNvPr id="7" name="Text Placeholder 13">
            <a:extLst>
              <a:ext uri="{FF2B5EF4-FFF2-40B4-BE49-F238E27FC236}">
                <a16:creationId xmlns:a16="http://schemas.microsoft.com/office/drawing/2014/main" id="{33E2B806-2B28-AADC-C94D-EB5EC34D4B75}"/>
              </a:ext>
            </a:extLst>
          </p:cNvPr>
          <p:cNvSpPr txBox="1">
            <a:spLocks/>
          </p:cNvSpPr>
          <p:nvPr/>
        </p:nvSpPr>
        <p:spPr>
          <a:xfrm>
            <a:off x="7161580" y="2664983"/>
            <a:ext cx="1866900"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Bahnschrift Condensed" panose="020B0502040204020203" pitchFamily="34" charset="0"/>
              </a:rPr>
              <a:t>OPPOSITION</a:t>
            </a:r>
          </a:p>
        </p:txBody>
      </p:sp>
      <p:sp>
        <p:nvSpPr>
          <p:cNvPr id="8" name="Text Placeholder 14">
            <a:extLst>
              <a:ext uri="{FF2B5EF4-FFF2-40B4-BE49-F238E27FC236}">
                <a16:creationId xmlns:a16="http://schemas.microsoft.com/office/drawing/2014/main" id="{3AEDC2CD-0BC5-BBE6-D903-DAE43B47E2AE}"/>
              </a:ext>
            </a:extLst>
          </p:cNvPr>
          <p:cNvSpPr txBox="1">
            <a:spLocks/>
          </p:cNvSpPr>
          <p:nvPr/>
        </p:nvSpPr>
        <p:spPr>
          <a:xfrm>
            <a:off x="9304020" y="2687763"/>
            <a:ext cx="1866900" cy="7418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Bahnschrift Condensed" panose="020B0502040204020203" pitchFamily="34" charset="0"/>
              </a:rPr>
              <a:t>THE CHOICE</a:t>
            </a:r>
          </a:p>
        </p:txBody>
      </p:sp>
      <p:sp>
        <p:nvSpPr>
          <p:cNvPr id="10" name="TextBox 9">
            <a:extLst>
              <a:ext uri="{FF2B5EF4-FFF2-40B4-BE49-F238E27FC236}">
                <a16:creationId xmlns:a16="http://schemas.microsoft.com/office/drawing/2014/main" id="{2A59BA18-D194-9DDD-54DB-A35B573B495E}"/>
              </a:ext>
            </a:extLst>
          </p:cNvPr>
          <p:cNvSpPr txBox="1"/>
          <p:nvPr/>
        </p:nvSpPr>
        <p:spPr>
          <a:xfrm>
            <a:off x="1113744" y="3529302"/>
            <a:ext cx="1866899" cy="1200329"/>
          </a:xfrm>
          <a:prstGeom prst="rect">
            <a:avLst/>
          </a:prstGeom>
          <a:noFill/>
        </p:spPr>
        <p:txBody>
          <a:bodyPr wrap="square" rtlCol="0">
            <a:spAutoFit/>
          </a:bodyPr>
          <a:lstStyle/>
          <a:p>
            <a:r>
              <a:rPr lang="en-US" b="1" dirty="0">
                <a:solidFill>
                  <a:schemeClr val="bg1"/>
                </a:solidFill>
              </a:rPr>
              <a:t>LOCATION</a:t>
            </a:r>
          </a:p>
          <a:p>
            <a:r>
              <a:rPr lang="en-US" b="1" dirty="0">
                <a:solidFill>
                  <a:schemeClr val="bg1"/>
                </a:solidFill>
              </a:rPr>
              <a:t>TIME</a:t>
            </a:r>
          </a:p>
          <a:p>
            <a:r>
              <a:rPr lang="en-US" b="1" dirty="0">
                <a:solidFill>
                  <a:schemeClr val="bg1"/>
                </a:solidFill>
              </a:rPr>
              <a:t>CONDITIONS</a:t>
            </a:r>
          </a:p>
          <a:p>
            <a:r>
              <a:rPr lang="en-US" b="1" dirty="0">
                <a:solidFill>
                  <a:schemeClr val="bg1"/>
                </a:solidFill>
              </a:rPr>
              <a:t>GENRE</a:t>
            </a:r>
            <a:endParaRPr lang="en-US" dirty="0">
              <a:solidFill>
                <a:schemeClr val="bg1"/>
              </a:solidFill>
            </a:endParaRPr>
          </a:p>
        </p:txBody>
      </p:sp>
      <p:sp>
        <p:nvSpPr>
          <p:cNvPr id="11" name="TextBox 10">
            <a:extLst>
              <a:ext uri="{FF2B5EF4-FFF2-40B4-BE49-F238E27FC236}">
                <a16:creationId xmlns:a16="http://schemas.microsoft.com/office/drawing/2014/main" id="{8B292FE1-065D-3BB9-7E50-46BCDC4657C9}"/>
              </a:ext>
            </a:extLst>
          </p:cNvPr>
          <p:cNvSpPr txBox="1"/>
          <p:nvPr/>
        </p:nvSpPr>
        <p:spPr>
          <a:xfrm>
            <a:off x="3086101" y="3488722"/>
            <a:ext cx="1853084" cy="2308324"/>
          </a:xfrm>
          <a:prstGeom prst="rect">
            <a:avLst/>
          </a:prstGeom>
          <a:noFill/>
        </p:spPr>
        <p:txBody>
          <a:bodyPr wrap="square" rtlCol="0">
            <a:spAutoFit/>
          </a:bodyPr>
          <a:lstStyle/>
          <a:p>
            <a:r>
              <a:rPr lang="en-US" b="1" dirty="0">
                <a:solidFill>
                  <a:schemeClr val="bg1"/>
                </a:solidFill>
              </a:rPr>
              <a:t>AGE</a:t>
            </a:r>
          </a:p>
          <a:p>
            <a:r>
              <a:rPr lang="en-US" b="1" dirty="0">
                <a:solidFill>
                  <a:schemeClr val="bg1"/>
                </a:solidFill>
              </a:rPr>
              <a:t>APPEARANCE</a:t>
            </a:r>
          </a:p>
          <a:p>
            <a:r>
              <a:rPr lang="en-US" b="1" dirty="0">
                <a:solidFill>
                  <a:schemeClr val="bg1"/>
                </a:solidFill>
              </a:rPr>
              <a:t>FLAW</a:t>
            </a:r>
          </a:p>
          <a:p>
            <a:r>
              <a:rPr lang="en-US" b="1" dirty="0">
                <a:solidFill>
                  <a:schemeClr val="bg1"/>
                </a:solidFill>
              </a:rPr>
              <a:t>DESIRE</a:t>
            </a:r>
          </a:p>
          <a:p>
            <a:r>
              <a:rPr lang="en-US" b="1" dirty="0">
                <a:solidFill>
                  <a:schemeClr val="bg1"/>
                </a:solidFill>
              </a:rPr>
              <a:t>INTENTION</a:t>
            </a:r>
          </a:p>
          <a:p>
            <a:r>
              <a:rPr lang="en-US" b="1" dirty="0">
                <a:solidFill>
                  <a:schemeClr val="bg1"/>
                </a:solidFill>
              </a:rPr>
              <a:t>MOOD</a:t>
            </a:r>
          </a:p>
          <a:p>
            <a:endParaRPr lang="en-US" b="1" dirty="0">
              <a:solidFill>
                <a:schemeClr val="bg1"/>
              </a:solidFill>
            </a:endParaRPr>
          </a:p>
          <a:p>
            <a:endParaRPr lang="en-US" dirty="0">
              <a:solidFill>
                <a:schemeClr val="bg1"/>
              </a:solidFill>
            </a:endParaRPr>
          </a:p>
        </p:txBody>
      </p:sp>
      <p:sp>
        <p:nvSpPr>
          <p:cNvPr id="12" name="TextBox 11">
            <a:extLst>
              <a:ext uri="{FF2B5EF4-FFF2-40B4-BE49-F238E27FC236}">
                <a16:creationId xmlns:a16="http://schemas.microsoft.com/office/drawing/2014/main" id="{55D9571B-DC7E-FA73-6A26-2DBDAB5EA1AE}"/>
              </a:ext>
            </a:extLst>
          </p:cNvPr>
          <p:cNvSpPr txBox="1"/>
          <p:nvPr/>
        </p:nvSpPr>
        <p:spPr>
          <a:xfrm>
            <a:off x="5256056" y="3488722"/>
            <a:ext cx="1983014" cy="2308324"/>
          </a:xfrm>
          <a:prstGeom prst="rect">
            <a:avLst/>
          </a:prstGeom>
          <a:noFill/>
        </p:spPr>
        <p:txBody>
          <a:bodyPr wrap="square" rtlCol="0">
            <a:spAutoFit/>
          </a:bodyPr>
          <a:lstStyle/>
          <a:p>
            <a:r>
              <a:rPr lang="en-US" b="1" dirty="0">
                <a:solidFill>
                  <a:schemeClr val="bg1"/>
                </a:solidFill>
              </a:rPr>
              <a:t>GOAL</a:t>
            </a:r>
          </a:p>
          <a:p>
            <a:r>
              <a:rPr lang="en-US" b="1" dirty="0">
                <a:solidFill>
                  <a:schemeClr val="bg1"/>
                </a:solidFill>
              </a:rPr>
              <a:t>CHALLENGE</a:t>
            </a:r>
          </a:p>
          <a:p>
            <a:r>
              <a:rPr lang="en-US" b="1" dirty="0">
                <a:solidFill>
                  <a:schemeClr val="bg1"/>
                </a:solidFill>
              </a:rPr>
              <a:t>FEAR</a:t>
            </a:r>
          </a:p>
          <a:p>
            <a:r>
              <a:rPr lang="en-US" b="1" dirty="0">
                <a:solidFill>
                  <a:schemeClr val="bg1"/>
                </a:solidFill>
              </a:rPr>
              <a:t>STAKES</a:t>
            </a:r>
          </a:p>
          <a:p>
            <a:r>
              <a:rPr lang="en-US" b="1" dirty="0">
                <a:solidFill>
                  <a:schemeClr val="bg1"/>
                </a:solidFill>
              </a:rPr>
              <a:t>OPPORTUNITY</a:t>
            </a:r>
          </a:p>
          <a:p>
            <a:r>
              <a:rPr lang="en-US" b="1" dirty="0">
                <a:solidFill>
                  <a:schemeClr val="bg1"/>
                </a:solidFill>
              </a:rPr>
              <a:t>PRIZE</a:t>
            </a:r>
          </a:p>
          <a:p>
            <a:r>
              <a:rPr lang="en-US" b="1" dirty="0">
                <a:solidFill>
                  <a:schemeClr val="bg1"/>
                </a:solidFill>
              </a:rPr>
              <a:t>MISSION</a:t>
            </a:r>
          </a:p>
          <a:p>
            <a:endParaRPr lang="en-US" dirty="0">
              <a:solidFill>
                <a:schemeClr val="bg1"/>
              </a:solidFill>
            </a:endParaRPr>
          </a:p>
        </p:txBody>
      </p:sp>
      <p:sp>
        <p:nvSpPr>
          <p:cNvPr id="13" name="TextBox 12">
            <a:extLst>
              <a:ext uri="{FF2B5EF4-FFF2-40B4-BE49-F238E27FC236}">
                <a16:creationId xmlns:a16="http://schemas.microsoft.com/office/drawing/2014/main" id="{FFCD0750-E81B-BB4D-52C6-25A32DCF19EF}"/>
              </a:ext>
            </a:extLst>
          </p:cNvPr>
          <p:cNvSpPr txBox="1"/>
          <p:nvPr/>
        </p:nvSpPr>
        <p:spPr>
          <a:xfrm>
            <a:off x="7239070" y="3479501"/>
            <a:ext cx="2202174" cy="1477328"/>
          </a:xfrm>
          <a:prstGeom prst="rect">
            <a:avLst/>
          </a:prstGeom>
          <a:noFill/>
        </p:spPr>
        <p:txBody>
          <a:bodyPr wrap="square" rtlCol="0">
            <a:spAutoFit/>
          </a:bodyPr>
          <a:lstStyle/>
          <a:p>
            <a:r>
              <a:rPr lang="en-US" b="1" dirty="0">
                <a:solidFill>
                  <a:schemeClr val="bg1"/>
                </a:solidFill>
              </a:rPr>
              <a:t>OBSTACLE</a:t>
            </a:r>
          </a:p>
          <a:p>
            <a:r>
              <a:rPr lang="en-US" b="1" dirty="0">
                <a:solidFill>
                  <a:schemeClr val="bg1"/>
                </a:solidFill>
              </a:rPr>
              <a:t>CHALLENGE</a:t>
            </a:r>
          </a:p>
          <a:p>
            <a:r>
              <a:rPr lang="en-US" b="1" dirty="0">
                <a:solidFill>
                  <a:schemeClr val="bg1"/>
                </a:solidFill>
              </a:rPr>
              <a:t>THREAT</a:t>
            </a:r>
          </a:p>
          <a:p>
            <a:r>
              <a:rPr lang="en-US" b="1" dirty="0">
                <a:solidFill>
                  <a:schemeClr val="bg1"/>
                </a:solidFill>
              </a:rPr>
              <a:t>COMPLICATION</a:t>
            </a:r>
          </a:p>
          <a:p>
            <a:endParaRPr lang="en-US" b="1" dirty="0">
              <a:solidFill>
                <a:schemeClr val="bg1"/>
              </a:solidFill>
            </a:endParaRPr>
          </a:p>
        </p:txBody>
      </p:sp>
      <p:sp>
        <p:nvSpPr>
          <p:cNvPr id="14" name="TextBox 13">
            <a:extLst>
              <a:ext uri="{FF2B5EF4-FFF2-40B4-BE49-F238E27FC236}">
                <a16:creationId xmlns:a16="http://schemas.microsoft.com/office/drawing/2014/main" id="{81EBC156-77C8-0289-AC1B-7F42F9284F9E}"/>
              </a:ext>
            </a:extLst>
          </p:cNvPr>
          <p:cNvSpPr txBox="1"/>
          <p:nvPr/>
        </p:nvSpPr>
        <p:spPr>
          <a:xfrm>
            <a:off x="9639294" y="3429000"/>
            <a:ext cx="1564822" cy="1477328"/>
          </a:xfrm>
          <a:prstGeom prst="rect">
            <a:avLst/>
          </a:prstGeom>
          <a:noFill/>
        </p:spPr>
        <p:txBody>
          <a:bodyPr wrap="square" rtlCol="0">
            <a:spAutoFit/>
          </a:bodyPr>
          <a:lstStyle/>
          <a:p>
            <a:r>
              <a:rPr lang="en-US" b="1" dirty="0">
                <a:solidFill>
                  <a:schemeClr val="bg1"/>
                </a:solidFill>
              </a:rPr>
              <a:t>RISK</a:t>
            </a:r>
          </a:p>
          <a:p>
            <a:r>
              <a:rPr lang="en-US" b="1" dirty="0">
                <a:solidFill>
                  <a:schemeClr val="bg1"/>
                </a:solidFill>
              </a:rPr>
              <a:t>STEP UP</a:t>
            </a:r>
          </a:p>
          <a:p>
            <a:r>
              <a:rPr lang="en-US" b="1" dirty="0">
                <a:solidFill>
                  <a:schemeClr val="bg1"/>
                </a:solidFill>
              </a:rPr>
              <a:t>GIVE IN</a:t>
            </a:r>
          </a:p>
          <a:p>
            <a:r>
              <a:rPr lang="en-US" b="1" dirty="0">
                <a:solidFill>
                  <a:schemeClr val="bg1"/>
                </a:solidFill>
              </a:rPr>
              <a:t>LET GO</a:t>
            </a:r>
          </a:p>
          <a:p>
            <a:endParaRPr lang="en-US" b="1" dirty="0">
              <a:solidFill>
                <a:schemeClr val="bg1"/>
              </a:solidFill>
            </a:endParaRPr>
          </a:p>
        </p:txBody>
      </p:sp>
      <p:sp>
        <p:nvSpPr>
          <p:cNvPr id="16" name="TextBox 15">
            <a:extLst>
              <a:ext uri="{FF2B5EF4-FFF2-40B4-BE49-F238E27FC236}">
                <a16:creationId xmlns:a16="http://schemas.microsoft.com/office/drawing/2014/main" id="{02EC8018-DDED-DCBA-2C06-E24D80D4EAB2}"/>
              </a:ext>
            </a:extLst>
          </p:cNvPr>
          <p:cNvSpPr txBox="1"/>
          <p:nvPr/>
        </p:nvSpPr>
        <p:spPr>
          <a:xfrm>
            <a:off x="153295" y="6498763"/>
            <a:ext cx="6094268" cy="276999"/>
          </a:xfrm>
          <a:prstGeom prst="rect">
            <a:avLst/>
          </a:prstGeom>
          <a:noFill/>
        </p:spPr>
        <p:txBody>
          <a:bodyPr wrap="square">
            <a:spAutoFit/>
          </a:bodyPr>
          <a:lstStyle/>
          <a:p>
            <a:r>
              <a:rPr lang="en-US" sz="1200" dirty="0">
                <a:solidFill>
                  <a:schemeClr val="bg1"/>
                </a:solidFill>
              </a:rPr>
              <a:t>Sheppard  Edits© 2024</a:t>
            </a:r>
          </a:p>
        </p:txBody>
      </p:sp>
    </p:spTree>
    <p:extLst>
      <p:ext uri="{BB962C8B-B14F-4D97-AF65-F5344CB8AC3E}">
        <p14:creationId xmlns:p14="http://schemas.microsoft.com/office/powerpoint/2010/main" val="276901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470A1-1428-D8A8-7205-C48F2D7E34D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C3A0760-C397-167D-B42F-C7E2519F8FF9}"/>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Title 9">
            <a:extLst>
              <a:ext uri="{FF2B5EF4-FFF2-40B4-BE49-F238E27FC236}">
                <a16:creationId xmlns:a16="http://schemas.microsoft.com/office/drawing/2014/main" id="{33A9D57E-DD0F-2849-C900-3D7CC6F52F8F}"/>
              </a:ext>
            </a:extLst>
          </p:cNvPr>
          <p:cNvSpPr txBox="1">
            <a:spLocks/>
          </p:cNvSpPr>
          <p:nvPr/>
        </p:nvSpPr>
        <p:spPr>
          <a:xfrm>
            <a:off x="62145" y="880405"/>
            <a:ext cx="12129855" cy="1005839"/>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endParaRPr lang="en-US" sz="4400" b="1" dirty="0">
              <a:solidFill>
                <a:schemeClr val="bg1"/>
              </a:solidFill>
            </a:endParaRPr>
          </a:p>
          <a:p>
            <a:pPr algn="ctr"/>
            <a:r>
              <a:rPr lang="en-US" sz="4000" b="1" dirty="0">
                <a:solidFill>
                  <a:schemeClr val="bg1"/>
                </a:solidFill>
              </a:rPr>
              <a:t>Your Nonfiction Market Strengths</a:t>
            </a:r>
            <a:br>
              <a:rPr lang="en-US" sz="4000" b="1" dirty="0">
                <a:solidFill>
                  <a:schemeClr val="bg1"/>
                </a:solidFill>
              </a:rPr>
            </a:br>
            <a:br>
              <a:rPr lang="en-US" sz="1400" b="1" dirty="0">
                <a:solidFill>
                  <a:schemeClr val="bg1"/>
                </a:solidFill>
              </a:rPr>
            </a:br>
            <a:endParaRPr lang="en-US" b="1" dirty="0">
              <a:solidFill>
                <a:schemeClr val="bg1"/>
              </a:solidFill>
            </a:endParaRPr>
          </a:p>
        </p:txBody>
      </p:sp>
      <p:sp>
        <p:nvSpPr>
          <p:cNvPr id="3" name="Text Placeholder 10">
            <a:extLst>
              <a:ext uri="{FF2B5EF4-FFF2-40B4-BE49-F238E27FC236}">
                <a16:creationId xmlns:a16="http://schemas.microsoft.com/office/drawing/2014/main" id="{4600895B-B518-6E7A-2AFF-E7A3AE91EE10}"/>
              </a:ext>
            </a:extLst>
          </p:cNvPr>
          <p:cNvSpPr txBox="1">
            <a:spLocks/>
          </p:cNvSpPr>
          <p:nvPr/>
        </p:nvSpPr>
        <p:spPr>
          <a:xfrm>
            <a:off x="838203" y="2717800"/>
            <a:ext cx="1866900"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Bahnschrift Condensed" panose="020B0502040204020203" pitchFamily="34" charset="0"/>
              </a:rPr>
              <a:t>Setting</a:t>
            </a:r>
            <a:r>
              <a:rPr lang="en-US" dirty="0">
                <a:solidFill>
                  <a:schemeClr val="bg1"/>
                </a:solidFill>
              </a:rPr>
              <a:t>	</a:t>
            </a:r>
          </a:p>
        </p:txBody>
      </p:sp>
      <p:sp>
        <p:nvSpPr>
          <p:cNvPr id="4" name="Text Placeholder 11">
            <a:extLst>
              <a:ext uri="{FF2B5EF4-FFF2-40B4-BE49-F238E27FC236}">
                <a16:creationId xmlns:a16="http://schemas.microsoft.com/office/drawing/2014/main" id="{5BAE202B-8783-F057-5616-B3FE2750A086}"/>
              </a:ext>
            </a:extLst>
          </p:cNvPr>
          <p:cNvSpPr txBox="1">
            <a:spLocks/>
          </p:cNvSpPr>
          <p:nvPr/>
        </p:nvSpPr>
        <p:spPr>
          <a:xfrm>
            <a:off x="2912066" y="2617498"/>
            <a:ext cx="1866900"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b="1" dirty="0">
                <a:solidFill>
                  <a:schemeClr val="bg1"/>
                </a:solidFill>
                <a:latin typeface="Bahnschrift Condensed" panose="020B0502040204020203" pitchFamily="34" charset="0"/>
              </a:rPr>
              <a:t>Target</a:t>
            </a:r>
          </a:p>
          <a:p>
            <a:pPr marL="0" indent="0" algn="ctr">
              <a:lnSpc>
                <a:spcPct val="100000"/>
              </a:lnSpc>
              <a:spcBef>
                <a:spcPts val="0"/>
              </a:spcBef>
              <a:buNone/>
            </a:pPr>
            <a:r>
              <a:rPr lang="en-US" sz="3200" b="1" dirty="0">
                <a:solidFill>
                  <a:schemeClr val="bg1"/>
                </a:solidFill>
                <a:latin typeface="Bahnschrift Condensed" panose="020B0502040204020203" pitchFamily="34" charset="0"/>
              </a:rPr>
              <a:t>Consumer</a:t>
            </a:r>
          </a:p>
          <a:p>
            <a:pPr marL="0" indent="0" algn="ctr">
              <a:lnSpc>
                <a:spcPct val="100000"/>
              </a:lnSpc>
              <a:spcBef>
                <a:spcPts val="0"/>
              </a:spcBef>
              <a:buNone/>
            </a:pPr>
            <a:endParaRPr lang="en-US" sz="3200" b="1" dirty="0">
              <a:solidFill>
                <a:schemeClr val="bg1"/>
              </a:solidFill>
              <a:latin typeface="Bahnschrift Condensed" panose="020B0502040204020203" pitchFamily="34" charset="0"/>
            </a:endParaRPr>
          </a:p>
        </p:txBody>
      </p:sp>
      <p:sp>
        <p:nvSpPr>
          <p:cNvPr id="5" name="Text Placeholder 12">
            <a:extLst>
              <a:ext uri="{FF2B5EF4-FFF2-40B4-BE49-F238E27FC236}">
                <a16:creationId xmlns:a16="http://schemas.microsoft.com/office/drawing/2014/main" id="{4A6FD387-8186-F852-2353-19D63973DE3D}"/>
              </a:ext>
            </a:extLst>
          </p:cNvPr>
          <p:cNvSpPr txBox="1">
            <a:spLocks/>
          </p:cNvSpPr>
          <p:nvPr/>
        </p:nvSpPr>
        <p:spPr>
          <a:xfrm>
            <a:off x="4985929" y="2541997"/>
            <a:ext cx="1866900"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b="1" dirty="0">
                <a:solidFill>
                  <a:schemeClr val="bg1"/>
                </a:solidFill>
                <a:latin typeface="Bahnschrift Condensed" panose="020B0502040204020203" pitchFamily="34" charset="0"/>
              </a:rPr>
              <a:t>Problem</a:t>
            </a:r>
          </a:p>
          <a:p>
            <a:pPr marL="0" indent="0" algn="ctr">
              <a:lnSpc>
                <a:spcPct val="100000"/>
              </a:lnSpc>
              <a:spcBef>
                <a:spcPts val="0"/>
              </a:spcBef>
              <a:buNone/>
            </a:pPr>
            <a:r>
              <a:rPr lang="en-US" sz="3200" b="1" dirty="0">
                <a:solidFill>
                  <a:schemeClr val="bg1"/>
                </a:solidFill>
                <a:latin typeface="Bahnschrift Condensed" panose="020B0502040204020203" pitchFamily="34" charset="0"/>
              </a:rPr>
              <a:t>to solve</a:t>
            </a:r>
            <a:r>
              <a:rPr lang="en-US" dirty="0">
                <a:solidFill>
                  <a:schemeClr val="bg1"/>
                </a:solidFill>
              </a:rPr>
              <a:t>	</a:t>
            </a:r>
          </a:p>
        </p:txBody>
      </p:sp>
      <p:sp>
        <p:nvSpPr>
          <p:cNvPr id="6" name="Text Placeholder 13">
            <a:extLst>
              <a:ext uri="{FF2B5EF4-FFF2-40B4-BE49-F238E27FC236}">
                <a16:creationId xmlns:a16="http://schemas.microsoft.com/office/drawing/2014/main" id="{13B84350-E250-B6F8-84C6-BCBE53B56DB2}"/>
              </a:ext>
            </a:extLst>
          </p:cNvPr>
          <p:cNvSpPr txBox="1">
            <a:spLocks/>
          </p:cNvSpPr>
          <p:nvPr/>
        </p:nvSpPr>
        <p:spPr>
          <a:xfrm>
            <a:off x="6885533" y="2599415"/>
            <a:ext cx="2418487"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Bahnschrift Condensed" panose="020B0502040204020203" pitchFamily="34" charset="0"/>
              </a:rPr>
              <a:t>Opposition to Overcome</a:t>
            </a:r>
          </a:p>
        </p:txBody>
      </p:sp>
      <p:sp>
        <p:nvSpPr>
          <p:cNvPr id="7" name="Text Placeholder 14">
            <a:extLst>
              <a:ext uri="{FF2B5EF4-FFF2-40B4-BE49-F238E27FC236}">
                <a16:creationId xmlns:a16="http://schemas.microsoft.com/office/drawing/2014/main" id="{D3530C73-7B79-5CB6-AA36-ACAE05CFDCA2}"/>
              </a:ext>
            </a:extLst>
          </p:cNvPr>
          <p:cNvSpPr txBox="1">
            <a:spLocks/>
          </p:cNvSpPr>
          <p:nvPr/>
        </p:nvSpPr>
        <p:spPr>
          <a:xfrm>
            <a:off x="9304020" y="2683993"/>
            <a:ext cx="1866900" cy="71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Bahnschrift Condensed" panose="020B0502040204020203" pitchFamily="34" charset="0"/>
              </a:rPr>
              <a:t>The Choice</a:t>
            </a:r>
          </a:p>
        </p:txBody>
      </p:sp>
      <p:sp>
        <p:nvSpPr>
          <p:cNvPr id="8" name="TextBox 7">
            <a:extLst>
              <a:ext uri="{FF2B5EF4-FFF2-40B4-BE49-F238E27FC236}">
                <a16:creationId xmlns:a16="http://schemas.microsoft.com/office/drawing/2014/main" id="{6EE774F8-5EC9-EEEA-619C-B0EB0D62D653}"/>
              </a:ext>
            </a:extLst>
          </p:cNvPr>
          <p:cNvSpPr txBox="1"/>
          <p:nvPr/>
        </p:nvSpPr>
        <p:spPr>
          <a:xfrm>
            <a:off x="1113744" y="3529302"/>
            <a:ext cx="1866899" cy="1200329"/>
          </a:xfrm>
          <a:prstGeom prst="rect">
            <a:avLst/>
          </a:prstGeom>
          <a:noFill/>
        </p:spPr>
        <p:txBody>
          <a:bodyPr wrap="square" rtlCol="0">
            <a:spAutoFit/>
          </a:bodyPr>
          <a:lstStyle/>
          <a:p>
            <a:r>
              <a:rPr lang="en-US" b="1" dirty="0">
                <a:solidFill>
                  <a:schemeClr val="bg1"/>
                </a:solidFill>
              </a:rPr>
              <a:t>SITUATION</a:t>
            </a:r>
          </a:p>
          <a:p>
            <a:r>
              <a:rPr lang="en-US" b="1" dirty="0">
                <a:solidFill>
                  <a:schemeClr val="bg1"/>
                </a:solidFill>
              </a:rPr>
              <a:t>TIME</a:t>
            </a:r>
          </a:p>
          <a:p>
            <a:r>
              <a:rPr lang="en-US" b="1" dirty="0">
                <a:solidFill>
                  <a:schemeClr val="bg1"/>
                </a:solidFill>
              </a:rPr>
              <a:t>CONDITIONS</a:t>
            </a:r>
          </a:p>
          <a:p>
            <a:r>
              <a:rPr lang="en-US" b="1" dirty="0">
                <a:solidFill>
                  <a:schemeClr val="bg1"/>
                </a:solidFill>
              </a:rPr>
              <a:t>GENRE</a:t>
            </a:r>
            <a:endParaRPr lang="en-US" dirty="0">
              <a:solidFill>
                <a:schemeClr val="bg1"/>
              </a:solidFill>
            </a:endParaRPr>
          </a:p>
        </p:txBody>
      </p:sp>
      <p:sp>
        <p:nvSpPr>
          <p:cNvPr id="10" name="TextBox 9">
            <a:extLst>
              <a:ext uri="{FF2B5EF4-FFF2-40B4-BE49-F238E27FC236}">
                <a16:creationId xmlns:a16="http://schemas.microsoft.com/office/drawing/2014/main" id="{D3B8CF15-7597-76C7-7E66-F1B6A35FC5B6}"/>
              </a:ext>
            </a:extLst>
          </p:cNvPr>
          <p:cNvSpPr txBox="1"/>
          <p:nvPr/>
        </p:nvSpPr>
        <p:spPr>
          <a:xfrm>
            <a:off x="3086101" y="3488722"/>
            <a:ext cx="1853084" cy="2308324"/>
          </a:xfrm>
          <a:prstGeom prst="rect">
            <a:avLst/>
          </a:prstGeom>
          <a:noFill/>
        </p:spPr>
        <p:txBody>
          <a:bodyPr wrap="square" rtlCol="0">
            <a:spAutoFit/>
          </a:bodyPr>
          <a:lstStyle/>
          <a:p>
            <a:endParaRPr lang="en-US" b="1" dirty="0">
              <a:solidFill>
                <a:schemeClr val="bg1"/>
              </a:solidFill>
            </a:endParaRPr>
          </a:p>
          <a:p>
            <a:r>
              <a:rPr lang="en-US" b="1" dirty="0">
                <a:solidFill>
                  <a:schemeClr val="bg1"/>
                </a:solidFill>
              </a:rPr>
              <a:t>Demographics </a:t>
            </a:r>
          </a:p>
          <a:p>
            <a:r>
              <a:rPr lang="en-US" b="1" dirty="0">
                <a:solidFill>
                  <a:schemeClr val="bg1"/>
                </a:solidFill>
              </a:rPr>
              <a:t>NEED</a:t>
            </a:r>
          </a:p>
          <a:p>
            <a:r>
              <a:rPr lang="en-US" b="1" dirty="0">
                <a:solidFill>
                  <a:schemeClr val="bg1"/>
                </a:solidFill>
              </a:rPr>
              <a:t>DESIRE</a:t>
            </a:r>
          </a:p>
          <a:p>
            <a:r>
              <a:rPr lang="en-US" b="1" dirty="0">
                <a:solidFill>
                  <a:schemeClr val="bg1"/>
                </a:solidFill>
              </a:rPr>
              <a:t>INTENTION</a:t>
            </a:r>
          </a:p>
          <a:p>
            <a:r>
              <a:rPr lang="en-US" b="1" dirty="0">
                <a:solidFill>
                  <a:schemeClr val="bg1"/>
                </a:solidFill>
              </a:rPr>
              <a:t>MOOD</a:t>
            </a:r>
          </a:p>
          <a:p>
            <a:endParaRPr lang="en-US" b="1" dirty="0">
              <a:solidFill>
                <a:schemeClr val="bg1"/>
              </a:solidFill>
            </a:endParaRPr>
          </a:p>
          <a:p>
            <a:endParaRPr lang="en-US" dirty="0">
              <a:solidFill>
                <a:schemeClr val="bg1"/>
              </a:solidFill>
            </a:endParaRPr>
          </a:p>
        </p:txBody>
      </p:sp>
      <p:sp>
        <p:nvSpPr>
          <p:cNvPr id="11" name="TextBox 10">
            <a:extLst>
              <a:ext uri="{FF2B5EF4-FFF2-40B4-BE49-F238E27FC236}">
                <a16:creationId xmlns:a16="http://schemas.microsoft.com/office/drawing/2014/main" id="{713139FA-B08C-19C8-6AC3-9FFD0F330AFC}"/>
              </a:ext>
            </a:extLst>
          </p:cNvPr>
          <p:cNvSpPr txBox="1"/>
          <p:nvPr/>
        </p:nvSpPr>
        <p:spPr>
          <a:xfrm>
            <a:off x="5256056" y="3488722"/>
            <a:ext cx="1983014" cy="2308324"/>
          </a:xfrm>
          <a:prstGeom prst="rect">
            <a:avLst/>
          </a:prstGeom>
          <a:noFill/>
        </p:spPr>
        <p:txBody>
          <a:bodyPr wrap="square" rtlCol="0">
            <a:spAutoFit/>
          </a:bodyPr>
          <a:lstStyle/>
          <a:p>
            <a:endParaRPr lang="en-US" b="1" dirty="0">
              <a:solidFill>
                <a:schemeClr val="bg1"/>
              </a:solidFill>
            </a:endParaRPr>
          </a:p>
          <a:p>
            <a:r>
              <a:rPr lang="en-US" b="1" dirty="0">
                <a:solidFill>
                  <a:schemeClr val="bg1"/>
                </a:solidFill>
              </a:rPr>
              <a:t>CHALLENGE</a:t>
            </a:r>
          </a:p>
          <a:p>
            <a:r>
              <a:rPr lang="en-US" b="1" dirty="0">
                <a:solidFill>
                  <a:schemeClr val="bg1"/>
                </a:solidFill>
              </a:rPr>
              <a:t>FEAR</a:t>
            </a:r>
          </a:p>
          <a:p>
            <a:r>
              <a:rPr lang="en-US" b="1" dirty="0">
                <a:solidFill>
                  <a:schemeClr val="bg1"/>
                </a:solidFill>
              </a:rPr>
              <a:t>STAKES</a:t>
            </a:r>
          </a:p>
          <a:p>
            <a:r>
              <a:rPr lang="en-US" b="1" dirty="0">
                <a:solidFill>
                  <a:schemeClr val="bg1"/>
                </a:solidFill>
              </a:rPr>
              <a:t>OPPORTUNITY</a:t>
            </a:r>
          </a:p>
          <a:p>
            <a:r>
              <a:rPr lang="en-US" b="1" dirty="0">
                <a:solidFill>
                  <a:schemeClr val="bg1"/>
                </a:solidFill>
              </a:rPr>
              <a:t>PRIZE</a:t>
            </a:r>
          </a:p>
          <a:p>
            <a:r>
              <a:rPr lang="en-US" b="1" dirty="0">
                <a:solidFill>
                  <a:schemeClr val="bg1"/>
                </a:solidFill>
              </a:rPr>
              <a:t>MISSION</a:t>
            </a:r>
          </a:p>
          <a:p>
            <a:endParaRPr lang="en-US" dirty="0">
              <a:solidFill>
                <a:schemeClr val="bg1"/>
              </a:solidFill>
            </a:endParaRPr>
          </a:p>
        </p:txBody>
      </p:sp>
      <p:sp>
        <p:nvSpPr>
          <p:cNvPr id="12" name="TextBox 11">
            <a:extLst>
              <a:ext uri="{FF2B5EF4-FFF2-40B4-BE49-F238E27FC236}">
                <a16:creationId xmlns:a16="http://schemas.microsoft.com/office/drawing/2014/main" id="{25DC8018-C96A-5BA5-A350-0F3D70744DD1}"/>
              </a:ext>
            </a:extLst>
          </p:cNvPr>
          <p:cNvSpPr txBox="1"/>
          <p:nvPr/>
        </p:nvSpPr>
        <p:spPr>
          <a:xfrm>
            <a:off x="7269483" y="3758356"/>
            <a:ext cx="2202174" cy="1754326"/>
          </a:xfrm>
          <a:prstGeom prst="rect">
            <a:avLst/>
          </a:prstGeom>
          <a:noFill/>
        </p:spPr>
        <p:txBody>
          <a:bodyPr wrap="square" rtlCol="0">
            <a:spAutoFit/>
          </a:bodyPr>
          <a:lstStyle/>
          <a:p>
            <a:r>
              <a:rPr lang="en-US" b="1" dirty="0">
                <a:solidFill>
                  <a:schemeClr val="bg1"/>
                </a:solidFill>
              </a:rPr>
              <a:t>OBSTACLE</a:t>
            </a:r>
          </a:p>
          <a:p>
            <a:r>
              <a:rPr lang="en-US" b="1" dirty="0">
                <a:solidFill>
                  <a:schemeClr val="bg1"/>
                </a:solidFill>
              </a:rPr>
              <a:t>CHALLENGE</a:t>
            </a:r>
          </a:p>
          <a:p>
            <a:r>
              <a:rPr lang="en-US" b="1" dirty="0">
                <a:solidFill>
                  <a:schemeClr val="bg1"/>
                </a:solidFill>
              </a:rPr>
              <a:t>THREAT</a:t>
            </a:r>
          </a:p>
          <a:p>
            <a:r>
              <a:rPr lang="en-US" b="1" dirty="0">
                <a:solidFill>
                  <a:schemeClr val="bg1"/>
                </a:solidFill>
              </a:rPr>
              <a:t>COMPLICATION</a:t>
            </a:r>
          </a:p>
          <a:p>
            <a:r>
              <a:rPr lang="en-US" b="1" dirty="0">
                <a:solidFill>
                  <a:schemeClr val="bg1"/>
                </a:solidFill>
              </a:rPr>
              <a:t>INADEQUACIES</a:t>
            </a:r>
          </a:p>
          <a:p>
            <a:endParaRPr lang="en-US" b="1" dirty="0">
              <a:solidFill>
                <a:schemeClr val="bg1"/>
              </a:solidFill>
            </a:endParaRPr>
          </a:p>
        </p:txBody>
      </p:sp>
      <p:sp>
        <p:nvSpPr>
          <p:cNvPr id="13" name="TextBox 12">
            <a:extLst>
              <a:ext uri="{FF2B5EF4-FFF2-40B4-BE49-F238E27FC236}">
                <a16:creationId xmlns:a16="http://schemas.microsoft.com/office/drawing/2014/main" id="{EF698E73-6D6B-7192-F663-6D509DF7EC71}"/>
              </a:ext>
            </a:extLst>
          </p:cNvPr>
          <p:cNvSpPr txBox="1"/>
          <p:nvPr/>
        </p:nvSpPr>
        <p:spPr>
          <a:xfrm>
            <a:off x="9639293" y="3429000"/>
            <a:ext cx="1853083" cy="1754326"/>
          </a:xfrm>
          <a:prstGeom prst="rect">
            <a:avLst/>
          </a:prstGeom>
          <a:noFill/>
        </p:spPr>
        <p:txBody>
          <a:bodyPr wrap="square" rtlCol="0">
            <a:spAutoFit/>
          </a:bodyPr>
          <a:lstStyle/>
          <a:p>
            <a:r>
              <a:rPr lang="en-US" b="1" dirty="0">
                <a:solidFill>
                  <a:schemeClr val="bg1"/>
                </a:solidFill>
              </a:rPr>
              <a:t>TAKE A RISK</a:t>
            </a:r>
          </a:p>
          <a:p>
            <a:r>
              <a:rPr lang="en-US" b="1" dirty="0">
                <a:solidFill>
                  <a:schemeClr val="bg1"/>
                </a:solidFill>
              </a:rPr>
              <a:t>STEP UP</a:t>
            </a:r>
          </a:p>
          <a:p>
            <a:r>
              <a:rPr lang="en-US" b="1" dirty="0">
                <a:solidFill>
                  <a:schemeClr val="bg1"/>
                </a:solidFill>
              </a:rPr>
              <a:t>WORK - LEARN</a:t>
            </a:r>
          </a:p>
          <a:p>
            <a:r>
              <a:rPr lang="en-US" b="1" dirty="0">
                <a:solidFill>
                  <a:schemeClr val="bg1"/>
                </a:solidFill>
              </a:rPr>
              <a:t>GIVE IN</a:t>
            </a:r>
          </a:p>
          <a:p>
            <a:r>
              <a:rPr lang="en-US" b="1" dirty="0">
                <a:solidFill>
                  <a:schemeClr val="bg1"/>
                </a:solidFill>
              </a:rPr>
              <a:t>LET GO</a:t>
            </a:r>
          </a:p>
          <a:p>
            <a:endParaRPr lang="en-US" b="1" dirty="0">
              <a:solidFill>
                <a:schemeClr val="bg1"/>
              </a:solidFill>
            </a:endParaRPr>
          </a:p>
        </p:txBody>
      </p:sp>
      <p:sp>
        <p:nvSpPr>
          <p:cNvPr id="15" name="TextBox 14">
            <a:extLst>
              <a:ext uri="{FF2B5EF4-FFF2-40B4-BE49-F238E27FC236}">
                <a16:creationId xmlns:a16="http://schemas.microsoft.com/office/drawing/2014/main" id="{D775911D-E2EE-6598-D43D-873474415075}"/>
              </a:ext>
            </a:extLst>
          </p:cNvPr>
          <p:cNvSpPr txBox="1"/>
          <p:nvPr/>
        </p:nvSpPr>
        <p:spPr>
          <a:xfrm>
            <a:off x="460351" y="6529541"/>
            <a:ext cx="6094268" cy="276999"/>
          </a:xfrm>
          <a:prstGeom prst="rect">
            <a:avLst/>
          </a:prstGeom>
          <a:noFill/>
        </p:spPr>
        <p:txBody>
          <a:bodyPr wrap="square">
            <a:spAutoFit/>
          </a:bodyPr>
          <a:lstStyle/>
          <a:p>
            <a:r>
              <a:rPr lang="en-US" sz="1200" dirty="0">
                <a:solidFill>
                  <a:schemeClr val="bg1"/>
                </a:solidFill>
              </a:rPr>
              <a:t>Sheppard  Edits© 2024</a:t>
            </a:r>
          </a:p>
        </p:txBody>
      </p:sp>
    </p:spTree>
    <p:extLst>
      <p:ext uri="{BB962C8B-B14F-4D97-AF65-F5344CB8AC3E}">
        <p14:creationId xmlns:p14="http://schemas.microsoft.com/office/powerpoint/2010/main" val="179504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A59AE-3447-05EF-9E13-71D32C227DD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AC9A2DA-4949-808C-8742-1B1EE9D87226}"/>
              </a:ext>
            </a:extLst>
          </p:cNvPr>
          <p:cNvSpPr>
            <a:spLocks noGrp="1"/>
          </p:cNvSpPr>
          <p:nvPr>
            <p:ph type="ctrTitle"/>
          </p:nvPr>
        </p:nvSpPr>
        <p:spPr>
          <a:xfrm>
            <a:off x="1536744" y="777829"/>
            <a:ext cx="9267092" cy="3058421"/>
          </a:xfrm>
        </p:spPr>
        <p:txBody>
          <a:bodyPr/>
          <a:lstStyle/>
          <a:p>
            <a:pPr algn="ctr"/>
            <a:r>
              <a:rPr lang="en-US" sz="6000" b="1" dirty="0"/>
              <a:t>NOW</a:t>
            </a:r>
            <a:r>
              <a:rPr lang="en-US" sz="4400" b="1" dirty="0"/>
              <a:t> </a:t>
            </a:r>
            <a:br>
              <a:rPr lang="en-US" sz="4400" b="1" dirty="0"/>
            </a:br>
            <a:r>
              <a:rPr lang="en-US" sz="4400" b="1" dirty="0"/>
              <a:t>you’re ready for keywords</a:t>
            </a:r>
          </a:p>
        </p:txBody>
      </p:sp>
      <p:sp>
        <p:nvSpPr>
          <p:cNvPr id="9" name="TextBox 8">
            <a:extLst>
              <a:ext uri="{FF2B5EF4-FFF2-40B4-BE49-F238E27FC236}">
                <a16:creationId xmlns:a16="http://schemas.microsoft.com/office/drawing/2014/main" id="{4398EF88-B890-C36A-37C2-505E8C9B4D58}"/>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Tree>
    <p:extLst>
      <p:ext uri="{BB962C8B-B14F-4D97-AF65-F5344CB8AC3E}">
        <p14:creationId xmlns:p14="http://schemas.microsoft.com/office/powerpoint/2010/main" val="36645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DF1B7-7E14-3760-E0F6-E7FBDA71094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5F698EB-3342-5300-8B2F-555AE3375B53}"/>
              </a:ext>
            </a:extLst>
          </p:cNvPr>
          <p:cNvSpPr txBox="1"/>
          <p:nvPr/>
        </p:nvSpPr>
        <p:spPr>
          <a:xfrm>
            <a:off x="1977887" y="1404033"/>
            <a:ext cx="9591261" cy="3108543"/>
          </a:xfrm>
          <a:prstGeom prst="rect">
            <a:avLst/>
          </a:prstGeom>
          <a:noFill/>
        </p:spPr>
        <p:txBody>
          <a:bodyPr wrap="square">
            <a:spAutoFit/>
          </a:bodyPr>
          <a:lstStyle/>
          <a:p>
            <a:pPr algn="ctr"/>
            <a:r>
              <a:rPr lang="en-US" sz="2400" b="1" dirty="0">
                <a:solidFill>
                  <a:schemeClr val="bg1"/>
                </a:solidFill>
              </a:rPr>
              <a:t>			   </a:t>
            </a:r>
            <a:r>
              <a:rPr lang="en-US" sz="2800" b="1" dirty="0">
                <a:solidFill>
                  <a:schemeClr val="bg1"/>
                </a:solidFill>
              </a:rPr>
              <a:t>re-Assemble your CORE STRENGTHS </a:t>
            </a:r>
          </a:p>
          <a:p>
            <a:pPr lvl="8"/>
            <a:endParaRPr lang="en-US" sz="2800" b="1" dirty="0">
              <a:solidFill>
                <a:schemeClr val="bg1"/>
              </a:solidFill>
            </a:endParaRPr>
          </a:p>
          <a:p>
            <a:pPr lvl="4"/>
            <a:r>
              <a:rPr lang="en-US" sz="2800" b="1" dirty="0">
                <a:solidFill>
                  <a:schemeClr val="bg1"/>
                </a:solidFill>
              </a:rPr>
              <a:t>	       KEYWORDS – align with trends</a:t>
            </a:r>
          </a:p>
          <a:p>
            <a:pPr lvl="4"/>
            <a:r>
              <a:rPr lang="en-US" sz="2800" b="1" dirty="0">
                <a:solidFill>
                  <a:schemeClr val="bg1"/>
                </a:solidFill>
              </a:rPr>
              <a:t>		  GENRE – subgenre options</a:t>
            </a:r>
          </a:p>
          <a:p>
            <a:pPr lvl="4"/>
            <a:r>
              <a:rPr lang="en-US" sz="2800" b="1" dirty="0">
                <a:solidFill>
                  <a:schemeClr val="bg1"/>
                </a:solidFill>
              </a:rPr>
              <a:t>		  TONE – alternate viewpoints</a:t>
            </a:r>
          </a:p>
          <a:p>
            <a:pPr lvl="4"/>
            <a:r>
              <a:rPr lang="en-US" sz="2800" b="1" dirty="0">
                <a:solidFill>
                  <a:schemeClr val="bg1"/>
                </a:solidFill>
              </a:rPr>
              <a:t>		  STORY ELEMENTS – which can lead?</a:t>
            </a:r>
          </a:p>
          <a:p>
            <a:pPr lvl="4"/>
            <a:r>
              <a:rPr lang="en-US" sz="2800" b="1" dirty="0">
                <a:solidFill>
                  <a:schemeClr val="bg1"/>
                </a:solidFill>
              </a:rPr>
              <a:t>		  WRITING STYLE   </a:t>
            </a:r>
          </a:p>
        </p:txBody>
      </p:sp>
      <p:pic>
        <p:nvPicPr>
          <p:cNvPr id="7" name="Picture 6">
            <a:extLst>
              <a:ext uri="{FF2B5EF4-FFF2-40B4-BE49-F238E27FC236}">
                <a16:creationId xmlns:a16="http://schemas.microsoft.com/office/drawing/2014/main" id="{BA9977E2-CBA5-193C-FEE6-18B69EF76F42}"/>
              </a:ext>
            </a:extLst>
          </p:cNvPr>
          <p:cNvPicPr>
            <a:picLocks noChangeAspect="1"/>
          </p:cNvPicPr>
          <p:nvPr/>
        </p:nvPicPr>
        <p:blipFill>
          <a:blip r:embed="rId2"/>
          <a:stretch>
            <a:fillRect/>
          </a:stretch>
        </p:blipFill>
        <p:spPr>
          <a:xfrm>
            <a:off x="1243957" y="1834921"/>
            <a:ext cx="3144431" cy="2677655"/>
          </a:xfrm>
          <a:prstGeom prst="rect">
            <a:avLst/>
          </a:prstGeom>
        </p:spPr>
      </p:pic>
      <p:sp>
        <p:nvSpPr>
          <p:cNvPr id="2" name="TextBox 1">
            <a:extLst>
              <a:ext uri="{FF2B5EF4-FFF2-40B4-BE49-F238E27FC236}">
                <a16:creationId xmlns:a16="http://schemas.microsoft.com/office/drawing/2014/main" id="{0934A881-DCE6-239C-9724-531542346F41}"/>
              </a:ext>
            </a:extLst>
          </p:cNvPr>
          <p:cNvSpPr txBox="1"/>
          <p:nvPr/>
        </p:nvSpPr>
        <p:spPr>
          <a:xfrm>
            <a:off x="4848726" y="5038468"/>
            <a:ext cx="6081616" cy="830997"/>
          </a:xfrm>
          <a:prstGeom prst="rect">
            <a:avLst/>
          </a:prstGeom>
          <a:noFill/>
        </p:spPr>
        <p:txBody>
          <a:bodyPr wrap="square" rtlCol="0">
            <a:spAutoFit/>
          </a:bodyPr>
          <a:lstStyle/>
          <a:p>
            <a:pPr algn="ctr"/>
            <a:r>
              <a:rPr lang="en-US" sz="2400" b="1" dirty="0">
                <a:solidFill>
                  <a:schemeClr val="bg1"/>
                </a:solidFill>
              </a:rPr>
              <a:t>Your Ideal Reader  -  Adjacent Readers   TRENDS  -   Genre Mashups</a:t>
            </a:r>
          </a:p>
        </p:txBody>
      </p:sp>
      <p:sp>
        <p:nvSpPr>
          <p:cNvPr id="3" name="TextBox 2">
            <a:extLst>
              <a:ext uri="{FF2B5EF4-FFF2-40B4-BE49-F238E27FC236}">
                <a16:creationId xmlns:a16="http://schemas.microsoft.com/office/drawing/2014/main" id="{D586A083-94A5-4C1A-97DD-0EB3A8D882C5}"/>
              </a:ext>
            </a:extLst>
          </p:cNvPr>
          <p:cNvSpPr txBox="1"/>
          <p:nvPr/>
        </p:nvSpPr>
        <p:spPr>
          <a:xfrm>
            <a:off x="2398992" y="5100023"/>
            <a:ext cx="2851485" cy="707886"/>
          </a:xfrm>
          <a:prstGeom prst="rect">
            <a:avLst/>
          </a:prstGeom>
          <a:noFill/>
        </p:spPr>
        <p:txBody>
          <a:bodyPr wrap="square" rtlCol="0">
            <a:spAutoFit/>
          </a:bodyPr>
          <a:lstStyle/>
          <a:p>
            <a:r>
              <a:rPr lang="en-US" sz="4000" b="1" dirty="0">
                <a:solidFill>
                  <a:schemeClr val="bg1"/>
                </a:solidFill>
              </a:rPr>
              <a:t>MATCH:</a:t>
            </a:r>
          </a:p>
        </p:txBody>
      </p:sp>
    </p:spTree>
    <p:extLst>
      <p:ext uri="{BB962C8B-B14F-4D97-AF65-F5344CB8AC3E}">
        <p14:creationId xmlns:p14="http://schemas.microsoft.com/office/powerpoint/2010/main" val="39531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DD6F0-ED0D-6529-70A1-E436108C092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34E9EDC-2F82-A440-EBDE-FC9E6FB00E91}"/>
              </a:ext>
            </a:extLst>
          </p:cNvPr>
          <p:cNvSpPr>
            <a:spLocks noGrp="1"/>
          </p:cNvSpPr>
          <p:nvPr>
            <p:ph type="ctrTitle"/>
          </p:nvPr>
        </p:nvSpPr>
        <p:spPr>
          <a:xfrm>
            <a:off x="1482969" y="2288576"/>
            <a:ext cx="9149862" cy="2870852"/>
          </a:xfrm>
        </p:spPr>
        <p:txBody>
          <a:bodyPr/>
          <a:lstStyle/>
          <a:p>
            <a:pPr algn="ctr"/>
            <a:r>
              <a:rPr lang="en-US" sz="4800" b="1" dirty="0"/>
              <a:t>Looking for Keywords?</a:t>
            </a:r>
            <a:br>
              <a:rPr lang="en-US" sz="4800" b="1" dirty="0"/>
            </a:br>
            <a:br>
              <a:rPr lang="en-US" sz="4800" b="1" dirty="0"/>
            </a:br>
            <a:r>
              <a:rPr lang="en-US" sz="4800" b="1" dirty="0"/>
              <a:t>(check your COMPS!)</a:t>
            </a:r>
            <a:br>
              <a:rPr lang="en-US" sz="4800" dirty="0"/>
            </a:br>
            <a:endParaRPr lang="en-US" sz="4800" dirty="0"/>
          </a:p>
        </p:txBody>
      </p:sp>
      <p:sp>
        <p:nvSpPr>
          <p:cNvPr id="9" name="TextBox 8">
            <a:extLst>
              <a:ext uri="{FF2B5EF4-FFF2-40B4-BE49-F238E27FC236}">
                <a16:creationId xmlns:a16="http://schemas.microsoft.com/office/drawing/2014/main" id="{868F05DB-5E9A-F8AD-A64D-683E88519B59}"/>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Tree>
    <p:extLst>
      <p:ext uri="{BB962C8B-B14F-4D97-AF65-F5344CB8AC3E}">
        <p14:creationId xmlns:p14="http://schemas.microsoft.com/office/powerpoint/2010/main" val="4235193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B785-78B8-A028-ECD0-A0B0974C2DE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76D725E-61EA-9893-4134-F65B29ACCC0E}"/>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TextBox 1">
            <a:extLst>
              <a:ext uri="{FF2B5EF4-FFF2-40B4-BE49-F238E27FC236}">
                <a16:creationId xmlns:a16="http://schemas.microsoft.com/office/drawing/2014/main" id="{5A5DEB07-ADD6-127A-D0FC-0FE86E204EF6}"/>
              </a:ext>
            </a:extLst>
          </p:cNvPr>
          <p:cNvSpPr txBox="1"/>
          <p:nvPr/>
        </p:nvSpPr>
        <p:spPr>
          <a:xfrm>
            <a:off x="3061252" y="1228397"/>
            <a:ext cx="7881731" cy="4401205"/>
          </a:xfrm>
          <a:prstGeom prst="rect">
            <a:avLst/>
          </a:prstGeom>
          <a:noFill/>
        </p:spPr>
        <p:txBody>
          <a:bodyPr wrap="square" rtlCol="0">
            <a:spAutoFit/>
          </a:bodyPr>
          <a:lstStyle/>
          <a:p>
            <a:r>
              <a:rPr lang="en-US" sz="2000" b="1" dirty="0">
                <a:solidFill>
                  <a:srgbClr val="FFFF00"/>
                </a:solidFill>
              </a:rPr>
              <a:t>LOGLINE:</a:t>
            </a:r>
          </a:p>
          <a:p>
            <a:r>
              <a:rPr lang="en-US" sz="2000" b="1" dirty="0">
                <a:solidFill>
                  <a:srgbClr val="FFFF00"/>
                </a:solidFill>
              </a:rPr>
              <a:t>Enter the brutal and elite world of a war college for dragon riders </a:t>
            </a:r>
            <a:r>
              <a:rPr lang="en-US" sz="2000" b="1" dirty="0">
                <a:solidFill>
                  <a:schemeClr val="bg1"/>
                </a:solidFill>
              </a:rPr>
              <a:t>from #1 </a:t>
            </a:r>
            <a:r>
              <a:rPr lang="en-US" sz="2000" b="1" i="1" dirty="0">
                <a:solidFill>
                  <a:schemeClr val="bg1"/>
                </a:solidFill>
              </a:rPr>
              <a:t>New York Times</a:t>
            </a:r>
            <a:r>
              <a:rPr lang="en-US" sz="2000" b="1" dirty="0">
                <a:solidFill>
                  <a:schemeClr val="bg1"/>
                </a:solidFill>
              </a:rPr>
              <a:t> bestselling author Rebecca </a:t>
            </a:r>
            <a:r>
              <a:rPr lang="en-US" sz="2000" b="1" dirty="0" err="1">
                <a:solidFill>
                  <a:schemeClr val="bg1"/>
                </a:solidFill>
              </a:rPr>
              <a:t>Yarros</a:t>
            </a:r>
            <a:br>
              <a:rPr lang="en-US" sz="2000" b="1" dirty="0">
                <a:solidFill>
                  <a:srgbClr val="FFFF00"/>
                </a:solidFill>
              </a:rPr>
            </a:br>
            <a:br>
              <a:rPr lang="en-US" b="1" dirty="0">
                <a:solidFill>
                  <a:schemeClr val="bg1"/>
                </a:solidFill>
              </a:rPr>
            </a:br>
            <a:r>
              <a:rPr lang="en-US" sz="2000" b="1" dirty="0">
                <a:solidFill>
                  <a:srgbClr val="FFFF00"/>
                </a:solidFill>
              </a:rPr>
              <a:t>*</a:t>
            </a:r>
            <a:r>
              <a:rPr lang="en-US" b="1" dirty="0">
                <a:solidFill>
                  <a:schemeClr val="bg1"/>
                </a:solidFill>
              </a:rPr>
              <a:t>Twenty-year-old Violet </a:t>
            </a:r>
            <a:r>
              <a:rPr lang="en-US" b="1" dirty="0" err="1">
                <a:solidFill>
                  <a:schemeClr val="bg1"/>
                </a:solidFill>
              </a:rPr>
              <a:t>Sorrengail</a:t>
            </a:r>
            <a:r>
              <a:rPr lang="en-US" b="1" dirty="0">
                <a:solidFill>
                  <a:schemeClr val="bg1"/>
                </a:solidFill>
              </a:rPr>
              <a:t> was </a:t>
            </a:r>
            <a:r>
              <a:rPr lang="en-US" b="1" dirty="0">
                <a:solidFill>
                  <a:srgbClr val="FFFF00"/>
                </a:solidFill>
              </a:rPr>
              <a:t>*</a:t>
            </a:r>
            <a:r>
              <a:rPr lang="en-US" b="1" dirty="0">
                <a:solidFill>
                  <a:schemeClr val="bg1"/>
                </a:solidFill>
              </a:rPr>
              <a:t>supposed to enter the Scribe Quadrant, living a quiet life among books and history. Now, the commanding general―also known as her tough-as-talons mother―has </a:t>
            </a:r>
            <a:r>
              <a:rPr lang="en-US" b="1" dirty="0">
                <a:solidFill>
                  <a:srgbClr val="FFFF00"/>
                </a:solidFill>
              </a:rPr>
              <a:t>*ordered </a:t>
            </a:r>
            <a:r>
              <a:rPr lang="en-US" b="1" dirty="0">
                <a:solidFill>
                  <a:schemeClr val="bg1"/>
                </a:solidFill>
              </a:rPr>
              <a:t>Violet</a:t>
            </a:r>
            <a:r>
              <a:rPr lang="en-US" b="1" dirty="0">
                <a:solidFill>
                  <a:srgbClr val="FFFF00"/>
                </a:solidFill>
              </a:rPr>
              <a:t> to join</a:t>
            </a:r>
            <a:r>
              <a:rPr lang="en-US" b="1" dirty="0">
                <a:solidFill>
                  <a:schemeClr val="bg1"/>
                </a:solidFill>
              </a:rPr>
              <a:t> the hundreds of candidates striving to become the </a:t>
            </a:r>
            <a:r>
              <a:rPr lang="en-US" b="1" dirty="0">
                <a:solidFill>
                  <a:srgbClr val="FFFF00"/>
                </a:solidFill>
              </a:rPr>
              <a:t>*elite of Navarre: *</a:t>
            </a:r>
            <a:r>
              <a:rPr lang="en-US" b="1" i="1" dirty="0">
                <a:solidFill>
                  <a:srgbClr val="FFFF00"/>
                </a:solidFill>
              </a:rPr>
              <a:t>dragon r</a:t>
            </a:r>
            <a:r>
              <a:rPr lang="en-US" b="1" i="1" dirty="0">
                <a:solidFill>
                  <a:schemeClr val="bg1"/>
                </a:solidFill>
              </a:rPr>
              <a:t>iders</a:t>
            </a:r>
            <a:r>
              <a:rPr lang="en-US" b="1" dirty="0">
                <a:solidFill>
                  <a:schemeClr val="bg1"/>
                </a:solidFill>
              </a:rPr>
              <a:t>.</a:t>
            </a:r>
            <a:br>
              <a:rPr lang="en-US" b="1" dirty="0">
                <a:solidFill>
                  <a:schemeClr val="bg1"/>
                </a:solidFill>
              </a:rPr>
            </a:br>
            <a:br>
              <a:rPr lang="en-US" b="1" dirty="0">
                <a:solidFill>
                  <a:schemeClr val="bg1"/>
                </a:solidFill>
              </a:rPr>
            </a:br>
            <a:r>
              <a:rPr lang="en-US" b="1" dirty="0">
                <a:solidFill>
                  <a:schemeClr val="bg1"/>
                </a:solidFill>
              </a:rPr>
              <a:t>But when you’re </a:t>
            </a:r>
            <a:r>
              <a:rPr lang="en-US" b="1" dirty="0">
                <a:solidFill>
                  <a:srgbClr val="FFFF00"/>
                </a:solidFill>
              </a:rPr>
              <a:t>*smaller than everyone </a:t>
            </a:r>
            <a:r>
              <a:rPr lang="en-US" b="1" dirty="0">
                <a:solidFill>
                  <a:schemeClr val="bg1"/>
                </a:solidFill>
              </a:rPr>
              <a:t>else and your body is brittle, death is only a heartbeat away...because dragons don’t bond to “</a:t>
            </a:r>
            <a:r>
              <a:rPr lang="en-US" b="1" dirty="0">
                <a:solidFill>
                  <a:srgbClr val="FFFF00"/>
                </a:solidFill>
              </a:rPr>
              <a:t>fragile</a:t>
            </a:r>
            <a:r>
              <a:rPr lang="en-US" b="1" dirty="0">
                <a:solidFill>
                  <a:schemeClr val="bg1"/>
                </a:solidFill>
              </a:rPr>
              <a:t>” humans. </a:t>
            </a:r>
            <a:r>
              <a:rPr lang="en-US" b="1" dirty="0">
                <a:solidFill>
                  <a:srgbClr val="FFFF00"/>
                </a:solidFill>
              </a:rPr>
              <a:t>*They incinerate them</a:t>
            </a:r>
            <a:r>
              <a:rPr lang="en-US" b="1" dirty="0">
                <a:solidFill>
                  <a:schemeClr val="bg1"/>
                </a:solidFill>
              </a:rPr>
              <a:t>.</a:t>
            </a:r>
            <a:br>
              <a:rPr lang="en-US" b="1" dirty="0">
                <a:solidFill>
                  <a:schemeClr val="bg1"/>
                </a:solidFill>
              </a:rPr>
            </a:br>
            <a:endParaRPr lang="en-US" b="1" dirty="0">
              <a:solidFill>
                <a:schemeClr val="bg1"/>
              </a:solidFill>
            </a:endParaRPr>
          </a:p>
        </p:txBody>
      </p:sp>
      <p:sp>
        <p:nvSpPr>
          <p:cNvPr id="5" name="TextBox 4">
            <a:extLst>
              <a:ext uri="{FF2B5EF4-FFF2-40B4-BE49-F238E27FC236}">
                <a16:creationId xmlns:a16="http://schemas.microsoft.com/office/drawing/2014/main" id="{FF8D976C-D053-1A7A-7F84-B0541B40B031}"/>
              </a:ext>
            </a:extLst>
          </p:cNvPr>
          <p:cNvSpPr txBox="1"/>
          <p:nvPr/>
        </p:nvSpPr>
        <p:spPr>
          <a:xfrm>
            <a:off x="1073426" y="3429000"/>
            <a:ext cx="1888434" cy="2308324"/>
          </a:xfrm>
          <a:prstGeom prst="rect">
            <a:avLst/>
          </a:prstGeom>
          <a:noFill/>
        </p:spPr>
        <p:txBody>
          <a:bodyPr wrap="square" rtlCol="0">
            <a:spAutoFit/>
          </a:bodyPr>
          <a:lstStyle/>
          <a:p>
            <a:r>
              <a:rPr lang="en-US" b="1" dirty="0">
                <a:solidFill>
                  <a:schemeClr val="bg1"/>
                </a:solidFill>
              </a:rPr>
              <a:t>Key phrases: </a:t>
            </a:r>
          </a:p>
          <a:p>
            <a:endParaRPr lang="en-US" b="1" dirty="0">
              <a:solidFill>
                <a:schemeClr val="bg1"/>
              </a:solidFill>
            </a:endParaRPr>
          </a:p>
          <a:p>
            <a:r>
              <a:rPr lang="en-US" b="1" dirty="0">
                <a:solidFill>
                  <a:schemeClr val="bg1"/>
                </a:solidFill>
              </a:rPr>
              <a:t>Character</a:t>
            </a:r>
          </a:p>
          <a:p>
            <a:r>
              <a:rPr lang="en-US" b="1" dirty="0">
                <a:solidFill>
                  <a:schemeClr val="bg1"/>
                </a:solidFill>
              </a:rPr>
              <a:t>Belief</a:t>
            </a:r>
          </a:p>
          <a:p>
            <a:r>
              <a:rPr lang="en-US" b="1" dirty="0">
                <a:solidFill>
                  <a:schemeClr val="bg1"/>
                </a:solidFill>
              </a:rPr>
              <a:t>Goal</a:t>
            </a:r>
          </a:p>
          <a:p>
            <a:r>
              <a:rPr lang="en-US" b="1" dirty="0">
                <a:solidFill>
                  <a:schemeClr val="bg1"/>
                </a:solidFill>
              </a:rPr>
              <a:t>Flaw</a:t>
            </a:r>
          </a:p>
          <a:p>
            <a:r>
              <a:rPr lang="en-US" b="1" dirty="0">
                <a:solidFill>
                  <a:schemeClr val="bg1"/>
                </a:solidFill>
              </a:rPr>
              <a:t>Obstacle</a:t>
            </a:r>
          </a:p>
          <a:p>
            <a:endParaRPr lang="en-US" b="1" dirty="0">
              <a:solidFill>
                <a:schemeClr val="bg1"/>
              </a:solidFill>
            </a:endParaRPr>
          </a:p>
        </p:txBody>
      </p:sp>
      <p:pic>
        <p:nvPicPr>
          <p:cNvPr id="7" name="Picture 6">
            <a:extLst>
              <a:ext uri="{FF2B5EF4-FFF2-40B4-BE49-F238E27FC236}">
                <a16:creationId xmlns:a16="http://schemas.microsoft.com/office/drawing/2014/main" id="{D51EA6D8-AA4E-4B60-7F3D-772D33FBC3A6}"/>
              </a:ext>
            </a:extLst>
          </p:cNvPr>
          <p:cNvPicPr>
            <a:picLocks noChangeAspect="1"/>
          </p:cNvPicPr>
          <p:nvPr/>
        </p:nvPicPr>
        <p:blipFill>
          <a:blip r:embed="rId2"/>
          <a:stretch>
            <a:fillRect/>
          </a:stretch>
        </p:blipFill>
        <p:spPr>
          <a:xfrm>
            <a:off x="1157463" y="1074186"/>
            <a:ext cx="1575798" cy="2236864"/>
          </a:xfrm>
          <a:prstGeom prst="rect">
            <a:avLst/>
          </a:prstGeom>
        </p:spPr>
      </p:pic>
    </p:spTree>
    <p:extLst>
      <p:ext uri="{BB962C8B-B14F-4D97-AF65-F5344CB8AC3E}">
        <p14:creationId xmlns:p14="http://schemas.microsoft.com/office/powerpoint/2010/main" val="298383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2832A-D09D-21D8-55EA-092B446B6F1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BD65DC3-516E-2F61-9650-F86BDE264594}"/>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4" name="Content Placeholder 6">
            <a:extLst>
              <a:ext uri="{FF2B5EF4-FFF2-40B4-BE49-F238E27FC236}">
                <a16:creationId xmlns:a16="http://schemas.microsoft.com/office/drawing/2014/main" id="{D5EA2E72-1B68-8620-8ED5-DAC0FCECD270}"/>
              </a:ext>
            </a:extLst>
          </p:cNvPr>
          <p:cNvSpPr txBox="1">
            <a:spLocks/>
          </p:cNvSpPr>
          <p:nvPr/>
        </p:nvSpPr>
        <p:spPr>
          <a:xfrm>
            <a:off x="293309" y="1974964"/>
            <a:ext cx="11088547" cy="471407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lvl="3" algn="l">
              <a:lnSpc>
                <a:spcPct val="150000"/>
              </a:lnSpc>
            </a:pPr>
            <a:r>
              <a:rPr lang="en-US" sz="2400" b="1" cap="none" dirty="0">
                <a:solidFill>
                  <a:schemeClr val="bg1"/>
                </a:solidFill>
                <a:sym typeface="Wingdings" panose="05000000000000000000" pitchFamily="2" charset="2"/>
              </a:rPr>
              <a:t>  </a:t>
            </a:r>
            <a:r>
              <a:rPr lang="en-US" sz="2400" b="1" cap="none" dirty="0">
                <a:solidFill>
                  <a:schemeClr val="bg1"/>
                </a:solidFill>
              </a:rPr>
              <a:t>family secrets • psychological pain • character study</a:t>
            </a:r>
          </a:p>
          <a:p>
            <a:pPr lvl="3" algn="l">
              <a:lnSpc>
                <a:spcPct val="150000"/>
              </a:lnSpc>
            </a:pPr>
            <a:r>
              <a:rPr lang="en-US" sz="2400" b="1" dirty="0">
                <a:solidFill>
                  <a:schemeClr val="bg1"/>
                </a:solidFill>
                <a:sym typeface="Wingdings" panose="05000000000000000000" pitchFamily="2" charset="2"/>
              </a:rPr>
              <a:t>  </a:t>
            </a:r>
            <a:r>
              <a:rPr lang="en-US" sz="2400" b="1" cap="none" dirty="0" err="1">
                <a:solidFill>
                  <a:schemeClr val="bg1"/>
                </a:solidFill>
              </a:rPr>
              <a:t>nordic</a:t>
            </a:r>
            <a:r>
              <a:rPr lang="en-US" sz="2400" b="1" cap="none" dirty="0">
                <a:solidFill>
                  <a:schemeClr val="bg1"/>
                </a:solidFill>
              </a:rPr>
              <a:t> noir • endearing characters • shocking plot</a:t>
            </a:r>
          </a:p>
          <a:p>
            <a:pPr lvl="3" algn="l">
              <a:lnSpc>
                <a:spcPct val="150000"/>
              </a:lnSpc>
            </a:pPr>
            <a:r>
              <a:rPr lang="en-US" sz="2400" b="1" dirty="0">
                <a:solidFill>
                  <a:schemeClr val="bg1"/>
                </a:solidFill>
                <a:sym typeface="Wingdings" panose="05000000000000000000" pitchFamily="2" charset="2"/>
              </a:rPr>
              <a:t>  </a:t>
            </a:r>
            <a:r>
              <a:rPr lang="en-US" sz="2400" b="1" cap="none" dirty="0">
                <a:solidFill>
                  <a:schemeClr val="bg1"/>
                </a:solidFill>
              </a:rPr>
              <a:t>midwestern farmlands • gritty • unexpected romance</a:t>
            </a:r>
          </a:p>
          <a:p>
            <a:pPr lvl="3" algn="l">
              <a:lnSpc>
                <a:spcPct val="150000"/>
              </a:lnSpc>
            </a:pPr>
            <a:r>
              <a:rPr lang="en-US" sz="2400" b="1" dirty="0">
                <a:solidFill>
                  <a:schemeClr val="bg1"/>
                </a:solidFill>
                <a:sym typeface="Wingdings" panose="05000000000000000000" pitchFamily="2" charset="2"/>
              </a:rPr>
              <a:t>  </a:t>
            </a:r>
            <a:r>
              <a:rPr lang="en-US" sz="2400" b="1" cap="none" dirty="0">
                <a:solidFill>
                  <a:schemeClr val="bg1"/>
                </a:solidFill>
              </a:rPr>
              <a:t>hired assassin • villainous protagonist • dark humor</a:t>
            </a:r>
          </a:p>
          <a:p>
            <a:endParaRPr lang="en-US" sz="2400" dirty="0">
              <a:solidFill>
                <a:schemeClr val="bg1"/>
              </a:solidFill>
            </a:endParaRPr>
          </a:p>
        </p:txBody>
      </p:sp>
      <p:sp>
        <p:nvSpPr>
          <p:cNvPr id="5" name="TextBox 4">
            <a:extLst>
              <a:ext uri="{FF2B5EF4-FFF2-40B4-BE49-F238E27FC236}">
                <a16:creationId xmlns:a16="http://schemas.microsoft.com/office/drawing/2014/main" id="{91C492CF-2807-88D3-5641-068614589CDC}"/>
              </a:ext>
            </a:extLst>
          </p:cNvPr>
          <p:cNvSpPr txBox="1"/>
          <p:nvPr/>
        </p:nvSpPr>
        <p:spPr>
          <a:xfrm>
            <a:off x="5416952" y="5518513"/>
            <a:ext cx="6574420" cy="338554"/>
          </a:xfrm>
          <a:prstGeom prst="rect">
            <a:avLst/>
          </a:prstGeom>
          <a:noFill/>
        </p:spPr>
        <p:txBody>
          <a:bodyPr wrap="square" rtlCol="0">
            <a:spAutoFit/>
          </a:bodyPr>
          <a:lstStyle/>
          <a:p>
            <a:r>
              <a:rPr lang="en-US" sz="1600" b="1" dirty="0">
                <a:solidFill>
                  <a:schemeClr val="bg1"/>
                </a:solidFill>
              </a:rPr>
              <a:t>*ASSEMBLE  KEYWORDS into your DESCRIPTION</a:t>
            </a:r>
          </a:p>
        </p:txBody>
      </p:sp>
    </p:spTree>
    <p:extLst>
      <p:ext uri="{BB962C8B-B14F-4D97-AF65-F5344CB8AC3E}">
        <p14:creationId xmlns:p14="http://schemas.microsoft.com/office/powerpoint/2010/main" val="354777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B323C25-02E8-DF4F-8A6A-BC6FFF451AC9}"/>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11" name="TextBox 10">
            <a:extLst>
              <a:ext uri="{FF2B5EF4-FFF2-40B4-BE49-F238E27FC236}">
                <a16:creationId xmlns:a16="http://schemas.microsoft.com/office/drawing/2014/main" id="{083C58CB-D9D7-B7DD-CD52-3D32CCC36EDA}"/>
              </a:ext>
            </a:extLst>
          </p:cNvPr>
          <p:cNvSpPr txBox="1"/>
          <p:nvPr/>
        </p:nvSpPr>
        <p:spPr>
          <a:xfrm>
            <a:off x="5126106" y="2025904"/>
            <a:ext cx="6097656" cy="3508653"/>
          </a:xfrm>
          <a:prstGeom prst="rect">
            <a:avLst/>
          </a:prstGeom>
          <a:noFill/>
        </p:spPr>
        <p:txBody>
          <a:bodyPr wrap="square">
            <a:spAutoFit/>
          </a:bodyPr>
          <a:lstStyle/>
          <a:p>
            <a:pPr lvl="1"/>
            <a:r>
              <a:rPr lang="en-US" sz="3600" b="1" dirty="0">
                <a:solidFill>
                  <a:schemeClr val="bg1"/>
                </a:solidFill>
                <a:latin typeface="Corbel" panose="020B0503020204020204" pitchFamily="34" charset="0"/>
              </a:rPr>
              <a:t>      Pam Sheppard</a:t>
            </a:r>
          </a:p>
          <a:p>
            <a:pPr lvl="1"/>
            <a:r>
              <a:rPr lang="en-US" sz="2400" b="1" i="1" dirty="0">
                <a:solidFill>
                  <a:schemeClr val="bg1"/>
                </a:solidFill>
                <a:latin typeface="Corbel" panose="020B0503020204020204" pitchFamily="34" charset="0"/>
              </a:rPr>
              <a:t>Market Smart Edits and Consulting </a:t>
            </a:r>
            <a:br>
              <a:rPr lang="en-US" sz="2400" b="1" dirty="0">
                <a:solidFill>
                  <a:schemeClr val="bg1"/>
                </a:solidFill>
                <a:latin typeface="Corbel" panose="020B0503020204020204" pitchFamily="34" charset="0"/>
              </a:rPr>
            </a:br>
            <a:r>
              <a:rPr lang="en-US" sz="2400" b="1" dirty="0">
                <a:solidFill>
                  <a:schemeClr val="bg1"/>
                </a:solidFill>
                <a:latin typeface="Corbel" panose="020B0503020204020204" pitchFamily="34" charset="0"/>
              </a:rPr>
              <a:t>                    </a:t>
            </a:r>
          </a:p>
          <a:p>
            <a:r>
              <a:rPr lang="en-US" sz="2400" b="1" dirty="0">
                <a:solidFill>
                  <a:schemeClr val="bg1"/>
                </a:solidFill>
                <a:latin typeface="Corbel" panose="020B0503020204020204" pitchFamily="34" charset="0"/>
              </a:rPr>
              <a:t>                Publishing  Consultant	</a:t>
            </a:r>
          </a:p>
          <a:p>
            <a:r>
              <a:rPr lang="en-US" sz="2400" b="1" dirty="0">
                <a:solidFill>
                  <a:schemeClr val="bg1"/>
                </a:solidFill>
                <a:latin typeface="Corbel" panose="020B0503020204020204" pitchFamily="34" charset="0"/>
              </a:rPr>
              <a:t>	         Metadata  Analyst  and Coach</a:t>
            </a:r>
            <a:br>
              <a:rPr lang="en-US" sz="2400" b="1" dirty="0">
                <a:solidFill>
                  <a:schemeClr val="bg1"/>
                </a:solidFill>
                <a:latin typeface="Corbel" panose="020B0503020204020204" pitchFamily="34" charset="0"/>
              </a:rPr>
            </a:br>
            <a:r>
              <a:rPr lang="en-US" sz="2400" b="1" dirty="0">
                <a:solidFill>
                  <a:schemeClr val="bg1"/>
                </a:solidFill>
                <a:latin typeface="Corbel" panose="020B0503020204020204" pitchFamily="34" charset="0"/>
              </a:rPr>
              <a:t>     	         Short  Content  Specialist</a:t>
            </a:r>
            <a:br>
              <a:rPr lang="en-US" sz="2400" b="1" dirty="0">
                <a:solidFill>
                  <a:schemeClr val="bg1"/>
                </a:solidFill>
                <a:latin typeface="Corbel" panose="020B0503020204020204" pitchFamily="34" charset="0"/>
              </a:rPr>
            </a:br>
            <a:r>
              <a:rPr lang="en-US" sz="2400" b="1" dirty="0">
                <a:solidFill>
                  <a:schemeClr val="bg1"/>
                </a:solidFill>
                <a:latin typeface="Corbel" panose="020B0503020204020204" pitchFamily="34" charset="0"/>
              </a:rPr>
              <a:t>     	         Developmental  Editor</a:t>
            </a:r>
          </a:p>
          <a:p>
            <a:r>
              <a:rPr lang="en-US" sz="2400" b="1" dirty="0">
                <a:solidFill>
                  <a:schemeClr val="bg1"/>
                </a:solidFill>
                <a:latin typeface="Corbel" panose="020B0503020204020204" pitchFamily="34" charset="0"/>
              </a:rPr>
              <a:t>	         Book Doctor</a:t>
            </a:r>
          </a:p>
          <a:p>
            <a:r>
              <a:rPr lang="en-US" b="1" dirty="0">
                <a:solidFill>
                  <a:schemeClr val="bg1"/>
                </a:solidFill>
                <a:latin typeface="Corbel" panose="020B0503020204020204" pitchFamily="34" charset="0"/>
              </a:rPr>
              <a:t>                  </a:t>
            </a:r>
            <a:endParaRPr lang="en-US" dirty="0"/>
          </a:p>
        </p:txBody>
      </p:sp>
      <p:sp>
        <p:nvSpPr>
          <p:cNvPr id="13" name="Title 12">
            <a:extLst>
              <a:ext uri="{FF2B5EF4-FFF2-40B4-BE49-F238E27FC236}">
                <a16:creationId xmlns:a16="http://schemas.microsoft.com/office/drawing/2014/main" id="{5881FE6B-1B85-3795-0A7A-21518DCDD73B}"/>
              </a:ext>
            </a:extLst>
          </p:cNvPr>
          <p:cNvSpPr txBox="1">
            <a:spLocks noGrp="1"/>
          </p:cNvSpPr>
          <p:nvPr>
            <p:ph type="ctrTitle"/>
          </p:nvPr>
        </p:nvSpPr>
        <p:spPr>
          <a:xfrm>
            <a:off x="1381125" y="1204913"/>
            <a:ext cx="9144000" cy="995362"/>
          </a:xfrm>
          <a:prstGeom prst="rect">
            <a:avLst/>
          </a:prstGeom>
          <a:noFill/>
        </p:spPr>
        <p:txBody>
          <a:bodyPr wrap="square" rtlCol="0">
            <a:spAutoFit/>
          </a:bodyPr>
          <a:lstStyle/>
          <a:p>
            <a:r>
              <a:rPr lang="en-US" sz="4400" dirty="0">
                <a:solidFill>
                  <a:schemeClr val="bg1"/>
                </a:solidFill>
                <a:latin typeface="Rage Italic" panose="03070502040507070304" pitchFamily="66" charset="0"/>
              </a:rPr>
              <a:t>Your Presenter:</a:t>
            </a:r>
          </a:p>
        </p:txBody>
      </p:sp>
      <p:pic>
        <p:nvPicPr>
          <p:cNvPr id="14" name="Picture 13">
            <a:extLst>
              <a:ext uri="{FF2B5EF4-FFF2-40B4-BE49-F238E27FC236}">
                <a16:creationId xmlns:a16="http://schemas.microsoft.com/office/drawing/2014/main" id="{E424E024-3F0C-A1E3-04FA-6D0EAD37672B}"/>
              </a:ext>
            </a:extLst>
          </p:cNvPr>
          <p:cNvPicPr>
            <a:picLocks noChangeAspect="1"/>
          </p:cNvPicPr>
          <p:nvPr/>
        </p:nvPicPr>
        <p:blipFill>
          <a:blip r:embed="rId2"/>
          <a:stretch>
            <a:fillRect/>
          </a:stretch>
        </p:blipFill>
        <p:spPr>
          <a:xfrm>
            <a:off x="1505551" y="2580985"/>
            <a:ext cx="3563917" cy="2368701"/>
          </a:xfrm>
          <a:prstGeom prst="rect">
            <a:avLst/>
          </a:prstGeom>
        </p:spPr>
      </p:pic>
    </p:spTree>
    <p:extLst>
      <p:ext uri="{BB962C8B-B14F-4D97-AF65-F5344CB8AC3E}">
        <p14:creationId xmlns:p14="http://schemas.microsoft.com/office/powerpoint/2010/main" val="3214306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E06C4-C07B-E8C8-016E-D24AA402F09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55F951A-8853-E3A7-DE11-9766E855BD82}"/>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pic>
        <p:nvPicPr>
          <p:cNvPr id="4" name="Picture 3">
            <a:extLst>
              <a:ext uri="{FF2B5EF4-FFF2-40B4-BE49-F238E27FC236}">
                <a16:creationId xmlns:a16="http://schemas.microsoft.com/office/drawing/2014/main" id="{37E024A5-E466-2096-2723-3894CA4CD969}"/>
              </a:ext>
            </a:extLst>
          </p:cNvPr>
          <p:cNvPicPr>
            <a:picLocks noChangeAspect="1"/>
          </p:cNvPicPr>
          <p:nvPr/>
        </p:nvPicPr>
        <p:blipFill>
          <a:blip r:embed="rId2"/>
          <a:stretch>
            <a:fillRect/>
          </a:stretch>
        </p:blipFill>
        <p:spPr>
          <a:xfrm>
            <a:off x="3328601" y="1853313"/>
            <a:ext cx="5534797" cy="1819529"/>
          </a:xfrm>
          <a:prstGeom prst="rect">
            <a:avLst/>
          </a:prstGeom>
        </p:spPr>
      </p:pic>
      <p:sp>
        <p:nvSpPr>
          <p:cNvPr id="6" name="TextBox 5">
            <a:extLst>
              <a:ext uri="{FF2B5EF4-FFF2-40B4-BE49-F238E27FC236}">
                <a16:creationId xmlns:a16="http://schemas.microsoft.com/office/drawing/2014/main" id="{B02D28C7-CB67-7D3F-DEB1-9EF06362F1C0}"/>
              </a:ext>
            </a:extLst>
          </p:cNvPr>
          <p:cNvSpPr txBox="1"/>
          <p:nvPr/>
        </p:nvSpPr>
        <p:spPr>
          <a:xfrm>
            <a:off x="2967658" y="3954669"/>
            <a:ext cx="6097656" cy="369332"/>
          </a:xfrm>
          <a:prstGeom prst="rect">
            <a:avLst/>
          </a:prstGeom>
          <a:noFill/>
        </p:spPr>
        <p:txBody>
          <a:bodyPr wrap="square">
            <a:spAutoFit/>
          </a:bodyPr>
          <a:lstStyle/>
          <a:p>
            <a:pPr algn="ctr"/>
            <a:r>
              <a:rPr lang="en-US" b="1" dirty="0">
                <a:solidFill>
                  <a:schemeClr val="bg1"/>
                </a:solidFill>
              </a:rPr>
              <a:t>https://</a:t>
            </a:r>
            <a:r>
              <a:rPr lang="en-US" b="1" dirty="0" err="1">
                <a:solidFill>
                  <a:schemeClr val="bg1"/>
                </a:solidFill>
              </a:rPr>
              <a:t>publisherrocket.com</a:t>
            </a:r>
            <a:r>
              <a:rPr lang="en-US" b="1" dirty="0">
                <a:solidFill>
                  <a:schemeClr val="bg1"/>
                </a:solidFill>
              </a:rPr>
              <a:t>/</a:t>
            </a:r>
          </a:p>
        </p:txBody>
      </p:sp>
      <p:sp>
        <p:nvSpPr>
          <p:cNvPr id="7" name="TextBox 6">
            <a:extLst>
              <a:ext uri="{FF2B5EF4-FFF2-40B4-BE49-F238E27FC236}">
                <a16:creationId xmlns:a16="http://schemas.microsoft.com/office/drawing/2014/main" id="{5094604F-85CD-0243-A95D-B1816B152196}"/>
              </a:ext>
            </a:extLst>
          </p:cNvPr>
          <p:cNvSpPr txBox="1"/>
          <p:nvPr/>
        </p:nvSpPr>
        <p:spPr>
          <a:xfrm>
            <a:off x="1538909" y="4694966"/>
            <a:ext cx="9114181" cy="584775"/>
          </a:xfrm>
          <a:prstGeom prst="rect">
            <a:avLst/>
          </a:prstGeom>
          <a:noFill/>
        </p:spPr>
        <p:txBody>
          <a:bodyPr wrap="square" rtlCol="0">
            <a:spAutoFit/>
          </a:bodyPr>
          <a:lstStyle/>
          <a:p>
            <a:pPr algn="ctr"/>
            <a:r>
              <a:rPr lang="en-US" sz="3200" b="1" dirty="0">
                <a:solidFill>
                  <a:schemeClr val="bg1"/>
                </a:solidFill>
              </a:rPr>
              <a:t>Keyword database  -  Category database</a:t>
            </a:r>
          </a:p>
        </p:txBody>
      </p:sp>
    </p:spTree>
    <p:extLst>
      <p:ext uri="{BB962C8B-B14F-4D97-AF65-F5344CB8AC3E}">
        <p14:creationId xmlns:p14="http://schemas.microsoft.com/office/powerpoint/2010/main" val="29702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597E8-B9E2-697D-98C5-DC4C81196F8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1DDD712-F105-D1E7-969C-8A52E7BBA0B3}"/>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TextBox 1">
            <a:extLst>
              <a:ext uri="{FF2B5EF4-FFF2-40B4-BE49-F238E27FC236}">
                <a16:creationId xmlns:a16="http://schemas.microsoft.com/office/drawing/2014/main" id="{7514F75D-28F1-8CCB-7FC9-AE448950F118}"/>
              </a:ext>
            </a:extLst>
          </p:cNvPr>
          <p:cNvSpPr txBox="1"/>
          <p:nvPr/>
        </p:nvSpPr>
        <p:spPr>
          <a:xfrm>
            <a:off x="2456688" y="1651962"/>
            <a:ext cx="7278624" cy="3477875"/>
          </a:xfrm>
          <a:prstGeom prst="rect">
            <a:avLst/>
          </a:prstGeom>
          <a:noFill/>
        </p:spPr>
        <p:txBody>
          <a:bodyPr wrap="square" rtlCol="0">
            <a:spAutoFit/>
          </a:bodyPr>
          <a:lstStyle/>
          <a:p>
            <a:pPr algn="ctr"/>
            <a:r>
              <a:rPr lang="en-US" sz="4400" b="1" dirty="0">
                <a:solidFill>
                  <a:schemeClr val="bg1"/>
                </a:solidFill>
              </a:rPr>
              <a:t>DESCRIPTION:</a:t>
            </a:r>
          </a:p>
          <a:p>
            <a:pPr algn="ctr"/>
            <a:endParaRPr lang="en-US" sz="4400" b="1" dirty="0">
              <a:solidFill>
                <a:schemeClr val="bg1"/>
              </a:solidFill>
            </a:endParaRPr>
          </a:p>
          <a:p>
            <a:pPr algn="ctr"/>
            <a:r>
              <a:rPr lang="en-US" sz="4400" b="1" dirty="0">
                <a:solidFill>
                  <a:schemeClr val="bg1"/>
                </a:solidFill>
              </a:rPr>
              <a:t>Not a chapter</a:t>
            </a:r>
          </a:p>
          <a:p>
            <a:pPr algn="ctr"/>
            <a:r>
              <a:rPr lang="en-US" sz="4400" b="1" dirty="0">
                <a:solidFill>
                  <a:schemeClr val="bg1"/>
                </a:solidFill>
              </a:rPr>
              <a:t>Not an Elevator Speech Not a Summary</a:t>
            </a:r>
          </a:p>
        </p:txBody>
      </p:sp>
    </p:spTree>
    <p:extLst>
      <p:ext uri="{BB962C8B-B14F-4D97-AF65-F5344CB8AC3E}">
        <p14:creationId xmlns:p14="http://schemas.microsoft.com/office/powerpoint/2010/main" val="661826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42391-BDEA-E79E-3A55-7BAED565AE7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1E59624-D70F-34C4-687C-FCAD3CCCC5D0}"/>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pic>
        <p:nvPicPr>
          <p:cNvPr id="3" name="Picture 2">
            <a:extLst>
              <a:ext uri="{FF2B5EF4-FFF2-40B4-BE49-F238E27FC236}">
                <a16:creationId xmlns:a16="http://schemas.microsoft.com/office/drawing/2014/main" id="{2142B3ED-989D-4E21-B436-7F3E058F0C26}"/>
              </a:ext>
            </a:extLst>
          </p:cNvPr>
          <p:cNvPicPr>
            <a:picLocks noChangeAspect="1"/>
          </p:cNvPicPr>
          <p:nvPr/>
        </p:nvPicPr>
        <p:blipFill>
          <a:blip r:embed="rId2"/>
          <a:stretch>
            <a:fillRect/>
          </a:stretch>
        </p:blipFill>
        <p:spPr>
          <a:xfrm>
            <a:off x="3404716" y="1218572"/>
            <a:ext cx="5382568" cy="3526510"/>
          </a:xfrm>
          <a:prstGeom prst="rect">
            <a:avLst/>
          </a:prstGeom>
        </p:spPr>
      </p:pic>
      <p:sp>
        <p:nvSpPr>
          <p:cNvPr id="4" name="TextBox 3">
            <a:extLst>
              <a:ext uri="{FF2B5EF4-FFF2-40B4-BE49-F238E27FC236}">
                <a16:creationId xmlns:a16="http://schemas.microsoft.com/office/drawing/2014/main" id="{2FFABFEE-3142-6D63-AD24-BD4246CA333D}"/>
              </a:ext>
            </a:extLst>
          </p:cNvPr>
          <p:cNvSpPr txBox="1"/>
          <p:nvPr/>
        </p:nvSpPr>
        <p:spPr>
          <a:xfrm>
            <a:off x="4247148" y="4922492"/>
            <a:ext cx="3886200" cy="830997"/>
          </a:xfrm>
          <a:prstGeom prst="rect">
            <a:avLst/>
          </a:prstGeom>
          <a:noFill/>
        </p:spPr>
        <p:txBody>
          <a:bodyPr wrap="square" rtlCol="0">
            <a:spAutoFit/>
          </a:bodyPr>
          <a:lstStyle/>
          <a:p>
            <a:pPr algn="ctr"/>
            <a:r>
              <a:rPr lang="en-US" sz="4800" b="1" dirty="0">
                <a:solidFill>
                  <a:schemeClr val="bg1"/>
                </a:solidFill>
              </a:rPr>
              <a:t>Wait. What?</a:t>
            </a:r>
          </a:p>
        </p:txBody>
      </p:sp>
    </p:spTree>
    <p:extLst>
      <p:ext uri="{BB962C8B-B14F-4D97-AF65-F5344CB8AC3E}">
        <p14:creationId xmlns:p14="http://schemas.microsoft.com/office/powerpoint/2010/main" val="122829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8061D-B965-EE1C-C26F-A05AFA94767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A2132A6-F73E-24AF-ACB1-CCD196175228}"/>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4" name="TextBox 3">
            <a:extLst>
              <a:ext uri="{FF2B5EF4-FFF2-40B4-BE49-F238E27FC236}">
                <a16:creationId xmlns:a16="http://schemas.microsoft.com/office/drawing/2014/main" id="{D322A447-A226-B667-4781-D46C7DE5D2B9}"/>
              </a:ext>
            </a:extLst>
          </p:cNvPr>
          <p:cNvSpPr txBox="1"/>
          <p:nvPr/>
        </p:nvSpPr>
        <p:spPr>
          <a:xfrm>
            <a:off x="1163053" y="2282904"/>
            <a:ext cx="9865894" cy="2708434"/>
          </a:xfrm>
          <a:prstGeom prst="rect">
            <a:avLst/>
          </a:prstGeom>
          <a:noFill/>
        </p:spPr>
        <p:txBody>
          <a:bodyPr wrap="square" rtlCol="0">
            <a:spAutoFit/>
          </a:bodyPr>
          <a:lstStyle/>
          <a:p>
            <a:pPr algn="ctr"/>
            <a:r>
              <a:rPr lang="en-US" sz="4000" b="1" dirty="0">
                <a:solidFill>
                  <a:schemeClr val="bg1"/>
                </a:solidFill>
              </a:rPr>
              <a:t>Why does this book matter?</a:t>
            </a:r>
          </a:p>
          <a:p>
            <a:pPr algn="ctr"/>
            <a:endParaRPr lang="en-US" sz="4000" b="1" dirty="0">
              <a:solidFill>
                <a:schemeClr val="bg1"/>
              </a:solidFill>
            </a:endParaRPr>
          </a:p>
          <a:p>
            <a:pPr algn="ctr"/>
            <a:r>
              <a:rPr lang="en-US" sz="4000" b="1" dirty="0">
                <a:solidFill>
                  <a:schemeClr val="bg1"/>
                </a:solidFill>
              </a:rPr>
              <a:t>What makes it unique?</a:t>
            </a:r>
          </a:p>
          <a:p>
            <a:pPr algn="ctr"/>
            <a:r>
              <a:rPr lang="en-US" sz="3200" b="1" dirty="0">
                <a:solidFill>
                  <a:schemeClr val="bg1"/>
                </a:solidFill>
              </a:rPr>
              <a:t>(or even the same?)</a:t>
            </a:r>
          </a:p>
          <a:p>
            <a:r>
              <a:rPr lang="en-US" dirty="0">
                <a:solidFill>
                  <a:schemeClr val="bg1"/>
                </a:solidFill>
              </a:rPr>
              <a:t> </a:t>
            </a:r>
          </a:p>
        </p:txBody>
      </p:sp>
    </p:spTree>
    <p:extLst>
      <p:ext uri="{BB962C8B-B14F-4D97-AF65-F5344CB8AC3E}">
        <p14:creationId xmlns:p14="http://schemas.microsoft.com/office/powerpoint/2010/main" val="344937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F0D07-0926-A3E0-40AC-2BEC04BFF63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F37D459-61EC-F18F-6583-836C24BBFED8}"/>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TextBox 1">
            <a:extLst>
              <a:ext uri="{FF2B5EF4-FFF2-40B4-BE49-F238E27FC236}">
                <a16:creationId xmlns:a16="http://schemas.microsoft.com/office/drawing/2014/main" id="{D5406325-A9BC-9117-2768-4274477723B0}"/>
              </a:ext>
            </a:extLst>
          </p:cNvPr>
          <p:cNvSpPr txBox="1"/>
          <p:nvPr/>
        </p:nvSpPr>
        <p:spPr>
          <a:xfrm>
            <a:off x="1499616" y="1289953"/>
            <a:ext cx="9192768" cy="4278094"/>
          </a:xfrm>
          <a:prstGeom prst="rect">
            <a:avLst/>
          </a:prstGeom>
          <a:noFill/>
        </p:spPr>
        <p:txBody>
          <a:bodyPr wrap="square" rtlCol="0">
            <a:spAutoFit/>
          </a:bodyPr>
          <a:lstStyle/>
          <a:p>
            <a:pPr algn="ctr"/>
            <a:endParaRPr lang="en-US" sz="3200" b="1" dirty="0">
              <a:solidFill>
                <a:schemeClr val="bg1"/>
              </a:solidFill>
            </a:endParaRPr>
          </a:p>
          <a:p>
            <a:pPr algn="ctr"/>
            <a:r>
              <a:rPr lang="en-US" sz="3200" b="1" dirty="0">
                <a:solidFill>
                  <a:schemeClr val="bg1"/>
                </a:solidFill>
              </a:rPr>
              <a:t>Introduce the strengths  </a:t>
            </a:r>
          </a:p>
          <a:p>
            <a:pPr algn="ctr"/>
            <a:endParaRPr lang="en-US" sz="1200" b="1" dirty="0">
              <a:solidFill>
                <a:schemeClr val="bg1"/>
              </a:solidFill>
            </a:endParaRPr>
          </a:p>
          <a:p>
            <a:pPr algn="ctr"/>
            <a:r>
              <a:rPr lang="en-US" sz="3200" b="1" dirty="0">
                <a:solidFill>
                  <a:schemeClr val="bg1"/>
                </a:solidFill>
              </a:rPr>
              <a:t>Share the emotional core that resonates</a:t>
            </a:r>
          </a:p>
          <a:p>
            <a:pPr algn="ctr"/>
            <a:endParaRPr lang="en-US" sz="1200" b="1" dirty="0">
              <a:solidFill>
                <a:schemeClr val="bg1"/>
              </a:solidFill>
            </a:endParaRPr>
          </a:p>
          <a:p>
            <a:pPr algn="ctr"/>
            <a:r>
              <a:rPr lang="en-US" sz="3200" b="1" dirty="0">
                <a:solidFill>
                  <a:schemeClr val="bg1"/>
                </a:solidFill>
              </a:rPr>
              <a:t>Keywords &amp; keyword strings</a:t>
            </a:r>
          </a:p>
          <a:p>
            <a:pPr algn="ctr"/>
            <a:endParaRPr lang="en-US" sz="1200" b="1" dirty="0">
              <a:solidFill>
                <a:schemeClr val="bg1"/>
              </a:solidFill>
            </a:endParaRPr>
          </a:p>
          <a:p>
            <a:pPr algn="ctr"/>
            <a:r>
              <a:rPr lang="en-US" sz="3200" b="1" dirty="0">
                <a:solidFill>
                  <a:schemeClr val="bg1"/>
                </a:solidFill>
              </a:rPr>
              <a:t>Include factors for a decision to buy</a:t>
            </a:r>
          </a:p>
          <a:p>
            <a:pPr algn="ctr"/>
            <a:endParaRPr lang="en-US" sz="1200" b="1" dirty="0">
              <a:solidFill>
                <a:schemeClr val="bg1"/>
              </a:solidFill>
            </a:endParaRPr>
          </a:p>
          <a:p>
            <a:pPr algn="ctr"/>
            <a:r>
              <a:rPr lang="en-US" sz="3200" b="1" dirty="0">
                <a:solidFill>
                  <a:schemeClr val="bg1"/>
                </a:solidFill>
              </a:rPr>
              <a:t>*Represent your style!</a:t>
            </a:r>
          </a:p>
          <a:p>
            <a:pPr algn="ctr"/>
            <a:endParaRPr lang="en-US" sz="3200" b="1" dirty="0">
              <a:solidFill>
                <a:schemeClr val="bg1"/>
              </a:solidFill>
            </a:endParaRPr>
          </a:p>
        </p:txBody>
      </p:sp>
    </p:spTree>
    <p:extLst>
      <p:ext uri="{BB962C8B-B14F-4D97-AF65-F5344CB8AC3E}">
        <p14:creationId xmlns:p14="http://schemas.microsoft.com/office/powerpoint/2010/main" val="308615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3C1F0-5AA1-6DDA-F867-B69EB5E291B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BADB937-07FB-C86F-0F65-47FF0F9100D9}"/>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5" name="TextBox 4">
            <a:extLst>
              <a:ext uri="{FF2B5EF4-FFF2-40B4-BE49-F238E27FC236}">
                <a16:creationId xmlns:a16="http://schemas.microsoft.com/office/drawing/2014/main" id="{5C6B9DC0-1F22-D907-D83B-483773121376}"/>
              </a:ext>
            </a:extLst>
          </p:cNvPr>
          <p:cNvSpPr txBox="1"/>
          <p:nvPr/>
        </p:nvSpPr>
        <p:spPr>
          <a:xfrm>
            <a:off x="1738519" y="1272210"/>
            <a:ext cx="8508723" cy="4154984"/>
          </a:xfrm>
          <a:prstGeom prst="rect">
            <a:avLst/>
          </a:prstGeom>
          <a:noFill/>
        </p:spPr>
        <p:txBody>
          <a:bodyPr wrap="square">
            <a:spAutoFit/>
          </a:bodyPr>
          <a:lstStyle/>
          <a:p>
            <a:r>
              <a:rPr lang="en-US" sz="2400" b="1" dirty="0">
                <a:solidFill>
                  <a:schemeClr val="bg1"/>
                </a:solidFill>
              </a:rPr>
              <a:t>COMPONENTS OF DESCRIPTION   200 - 500 words</a:t>
            </a:r>
          </a:p>
          <a:p>
            <a:r>
              <a:rPr lang="en-US" sz="2400" b="1" dirty="0">
                <a:solidFill>
                  <a:schemeClr val="bg1"/>
                </a:solidFill>
              </a:rPr>
              <a:t> </a:t>
            </a:r>
          </a:p>
          <a:p>
            <a:pPr marL="1943100" lvl="3" indent="-571500">
              <a:buFont typeface="Arial" panose="020B0604020202020204" pitchFamily="34" charset="0"/>
              <a:buChar char="•"/>
            </a:pPr>
            <a:r>
              <a:rPr lang="en-US" sz="2400" b="1" dirty="0">
                <a:solidFill>
                  <a:schemeClr val="bg1"/>
                </a:solidFill>
              </a:rPr>
              <a:t>Logline – 1 or 2 line intro or tease</a:t>
            </a:r>
          </a:p>
          <a:p>
            <a:pPr marL="1943100" lvl="3" indent="-571500">
              <a:buFont typeface="Arial" panose="020B0604020202020204" pitchFamily="34" charset="0"/>
              <a:buChar char="•"/>
            </a:pPr>
            <a:r>
              <a:rPr lang="en-US" sz="2400" b="1" dirty="0">
                <a:solidFill>
                  <a:schemeClr val="bg1"/>
                </a:solidFill>
              </a:rPr>
              <a:t>Title line with Sub-title</a:t>
            </a:r>
          </a:p>
          <a:p>
            <a:pPr marL="1943100" lvl="3" indent="-571500">
              <a:buFont typeface="Arial" panose="020B0604020202020204" pitchFamily="34" charset="0"/>
              <a:buChar char="•"/>
            </a:pPr>
            <a:r>
              <a:rPr lang="en-US" sz="2400" b="1" dirty="0">
                <a:solidFill>
                  <a:schemeClr val="bg1"/>
                </a:solidFill>
              </a:rPr>
              <a:t>DESCRIPTION</a:t>
            </a:r>
          </a:p>
          <a:p>
            <a:pPr marL="2857500" lvl="5" indent="-571500">
              <a:buFont typeface="Arial" panose="020B0604020202020204" pitchFamily="34" charset="0"/>
              <a:buChar char="•"/>
            </a:pPr>
            <a:r>
              <a:rPr lang="en-US" sz="2400" b="1" dirty="0">
                <a:solidFill>
                  <a:schemeClr val="bg1"/>
                </a:solidFill>
              </a:rPr>
              <a:t>STORY ARC  (premise)</a:t>
            </a:r>
          </a:p>
          <a:p>
            <a:pPr marL="2857500" lvl="5" indent="-571500">
              <a:buFont typeface="Arial" panose="020B0604020202020204" pitchFamily="34" charset="0"/>
              <a:buChar char="•"/>
            </a:pPr>
            <a:r>
              <a:rPr lang="en-US" sz="2400" b="1" dirty="0">
                <a:solidFill>
                  <a:schemeClr val="bg1"/>
                </a:solidFill>
              </a:rPr>
              <a:t>KEYWORDS shared with comp titles</a:t>
            </a:r>
          </a:p>
          <a:p>
            <a:pPr marL="2857500" lvl="5" indent="-571500">
              <a:buFont typeface="Arial" panose="020B0604020202020204" pitchFamily="34" charset="0"/>
              <a:buChar char="•"/>
            </a:pPr>
            <a:r>
              <a:rPr lang="en-US" sz="2400" b="1" dirty="0">
                <a:solidFill>
                  <a:schemeClr val="bg1"/>
                </a:solidFill>
              </a:rPr>
              <a:t>EMOTIONAL TONE</a:t>
            </a:r>
          </a:p>
          <a:p>
            <a:pPr marL="2857500" lvl="5" indent="-571500">
              <a:buFont typeface="Arial" panose="020B0604020202020204" pitchFamily="34" charset="0"/>
              <a:buChar char="•"/>
            </a:pPr>
            <a:r>
              <a:rPr lang="en-US" sz="2400" b="1" dirty="0">
                <a:solidFill>
                  <a:schemeClr val="bg1"/>
                </a:solidFill>
              </a:rPr>
              <a:t>Sample of your STYLE</a:t>
            </a:r>
          </a:p>
          <a:p>
            <a:pPr marL="2857500" lvl="5" indent="-571500">
              <a:buFont typeface="Arial" panose="020B0604020202020204" pitchFamily="34" charset="0"/>
              <a:buChar char="•"/>
            </a:pPr>
            <a:r>
              <a:rPr lang="en-US" sz="2400" b="1" dirty="0">
                <a:solidFill>
                  <a:schemeClr val="bg1"/>
                </a:solidFill>
              </a:rPr>
              <a:t>KEY SELLING POINTS</a:t>
            </a:r>
          </a:p>
          <a:p>
            <a:pPr marL="2857500" lvl="5" indent="-571500">
              <a:buFont typeface="Arial" panose="020B0604020202020204" pitchFamily="34" charset="0"/>
              <a:buChar char="•"/>
            </a:pPr>
            <a:r>
              <a:rPr lang="en-US" sz="2400" b="1" dirty="0">
                <a:solidFill>
                  <a:schemeClr val="bg1"/>
                </a:solidFill>
              </a:rPr>
              <a:t>STRONG CLOSE</a:t>
            </a:r>
          </a:p>
        </p:txBody>
      </p:sp>
    </p:spTree>
    <p:extLst>
      <p:ext uri="{BB962C8B-B14F-4D97-AF65-F5344CB8AC3E}">
        <p14:creationId xmlns:p14="http://schemas.microsoft.com/office/powerpoint/2010/main" val="2623517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DA06F-7E3D-F68D-9EBD-D2CE2BD6F07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2B547FB-1349-169A-CCAF-9B1F10F43FC2}"/>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3" name="TextBox 2">
            <a:extLst>
              <a:ext uri="{FF2B5EF4-FFF2-40B4-BE49-F238E27FC236}">
                <a16:creationId xmlns:a16="http://schemas.microsoft.com/office/drawing/2014/main" id="{E53EC995-CF50-D6D2-BE0C-D274974BAFB5}"/>
              </a:ext>
            </a:extLst>
          </p:cNvPr>
          <p:cNvSpPr txBox="1"/>
          <p:nvPr/>
        </p:nvSpPr>
        <p:spPr>
          <a:xfrm>
            <a:off x="4498135" y="1166842"/>
            <a:ext cx="6097656" cy="5632311"/>
          </a:xfrm>
          <a:prstGeom prst="rect">
            <a:avLst/>
          </a:prstGeom>
          <a:noFill/>
        </p:spPr>
        <p:txBody>
          <a:bodyPr wrap="square">
            <a:spAutoFit/>
          </a:bodyPr>
          <a:lstStyle/>
          <a:p>
            <a:r>
              <a:rPr lang="en-US" sz="1800" b="1" dirty="0">
                <a:solidFill>
                  <a:schemeClr val="bg1"/>
                </a:solidFill>
              </a:rPr>
              <a:t>“</a:t>
            </a:r>
            <a:r>
              <a:rPr lang="en-US" sz="2400" b="1" dirty="0">
                <a:solidFill>
                  <a:schemeClr val="bg1"/>
                </a:solidFill>
              </a:rPr>
              <a:t>After Tova Sullivan’s </a:t>
            </a:r>
            <a:r>
              <a:rPr lang="en-US" sz="2400" b="1" dirty="0">
                <a:solidFill>
                  <a:srgbClr val="FFFF00"/>
                </a:solidFill>
              </a:rPr>
              <a:t>husband died</a:t>
            </a:r>
            <a:r>
              <a:rPr lang="en-US" sz="2400" b="1" dirty="0">
                <a:solidFill>
                  <a:schemeClr val="bg1"/>
                </a:solidFill>
              </a:rPr>
              <a:t>, she began working the night shift at the Sowell Bay Aquarium, </a:t>
            </a:r>
            <a:r>
              <a:rPr lang="en-US" sz="2400" b="1" dirty="0">
                <a:solidFill>
                  <a:srgbClr val="FFFF00"/>
                </a:solidFill>
              </a:rPr>
              <a:t>mopping floors</a:t>
            </a:r>
            <a:r>
              <a:rPr lang="en-US" sz="2400" b="1" dirty="0">
                <a:solidFill>
                  <a:schemeClr val="bg1"/>
                </a:solidFill>
              </a:rPr>
              <a:t> and tidying up. Keeping busy has always helped her </a:t>
            </a:r>
            <a:r>
              <a:rPr lang="en-US" sz="2400" b="1" dirty="0">
                <a:solidFill>
                  <a:srgbClr val="FFFF00"/>
                </a:solidFill>
              </a:rPr>
              <a:t>cope</a:t>
            </a:r>
            <a:r>
              <a:rPr lang="en-US" sz="2400" b="1" dirty="0">
                <a:solidFill>
                  <a:schemeClr val="bg1"/>
                </a:solidFill>
              </a:rPr>
              <a:t>, which she’s been doing since her eighteen-year-old son, </a:t>
            </a:r>
            <a:r>
              <a:rPr lang="en-US" sz="2400" b="1" dirty="0">
                <a:solidFill>
                  <a:srgbClr val="FFFF00"/>
                </a:solidFill>
              </a:rPr>
              <a:t>Erik, mysteriously vanished</a:t>
            </a:r>
            <a:r>
              <a:rPr lang="en-US" sz="2400" b="1" dirty="0">
                <a:solidFill>
                  <a:schemeClr val="bg1"/>
                </a:solidFill>
              </a:rPr>
              <a:t> on a boat in Puget Sound over thirty years ago.”</a:t>
            </a:r>
            <a:r>
              <a:rPr lang="en-US" sz="2400" dirty="0">
                <a:solidFill>
                  <a:schemeClr val="bg1"/>
                </a:solidFill>
              </a:rPr>
              <a:t>  </a:t>
            </a:r>
          </a:p>
          <a:p>
            <a:pPr algn="ctr"/>
            <a:endParaRPr lang="en-US" sz="2400" dirty="0">
              <a:solidFill>
                <a:schemeClr val="bg1"/>
              </a:solidFill>
            </a:endParaRPr>
          </a:p>
          <a:p>
            <a:pPr algn="ctr"/>
            <a:r>
              <a:rPr lang="en-US" sz="2400" b="1" i="1" dirty="0">
                <a:solidFill>
                  <a:schemeClr val="bg1"/>
                </a:solidFill>
              </a:rPr>
              <a:t>** OVERLOOKED ASSET !</a:t>
            </a:r>
          </a:p>
          <a:p>
            <a:pPr algn="ctr"/>
            <a:r>
              <a:rPr lang="en-US" sz="2400" b="1" i="1" dirty="0">
                <a:solidFill>
                  <a:schemeClr val="bg1"/>
                </a:solidFill>
              </a:rPr>
              <a:t>Hint of an unexpected, intelligent, </a:t>
            </a:r>
          </a:p>
          <a:p>
            <a:pPr algn="ctr"/>
            <a:r>
              <a:rPr lang="en-US" sz="2400" b="1" i="1" dirty="0">
                <a:solidFill>
                  <a:schemeClr val="bg1"/>
                </a:solidFill>
              </a:rPr>
              <a:t>empathetic creature </a:t>
            </a:r>
          </a:p>
          <a:p>
            <a:endParaRPr lang="en-US" sz="2400" b="1" i="1" dirty="0">
              <a:solidFill>
                <a:schemeClr val="bg1"/>
              </a:solidFill>
              <a:latin typeface="Baskerville Old Face" panose="02020602080505020303" pitchFamily="18" charset="0"/>
            </a:endParaRPr>
          </a:p>
          <a:p>
            <a:r>
              <a:rPr lang="en-US" sz="2400" b="1" i="1" dirty="0">
                <a:solidFill>
                  <a:schemeClr val="bg1"/>
                </a:solidFill>
                <a:latin typeface="Baskerville Old Face" panose="02020602080505020303" pitchFamily="18" charset="0"/>
              </a:rPr>
              <a:t> </a:t>
            </a:r>
            <a:endParaRPr lang="en-US" sz="2400" b="1" i="1" dirty="0">
              <a:solidFill>
                <a:schemeClr val="bg1"/>
              </a:solidFill>
            </a:endParaRPr>
          </a:p>
        </p:txBody>
      </p:sp>
      <p:pic>
        <p:nvPicPr>
          <p:cNvPr id="4" name="Picture 3">
            <a:extLst>
              <a:ext uri="{FF2B5EF4-FFF2-40B4-BE49-F238E27FC236}">
                <a16:creationId xmlns:a16="http://schemas.microsoft.com/office/drawing/2014/main" id="{B3B0EF2C-2957-0762-DBE5-FBBC379FCC00}"/>
              </a:ext>
            </a:extLst>
          </p:cNvPr>
          <p:cNvPicPr>
            <a:picLocks noChangeAspect="1"/>
          </p:cNvPicPr>
          <p:nvPr/>
        </p:nvPicPr>
        <p:blipFill>
          <a:blip r:embed="rId2"/>
          <a:stretch>
            <a:fillRect/>
          </a:stretch>
        </p:blipFill>
        <p:spPr>
          <a:xfrm>
            <a:off x="1389739" y="1719470"/>
            <a:ext cx="2491965" cy="3700754"/>
          </a:xfrm>
          <a:prstGeom prst="rect">
            <a:avLst/>
          </a:prstGeom>
        </p:spPr>
      </p:pic>
    </p:spTree>
    <p:extLst>
      <p:ext uri="{BB962C8B-B14F-4D97-AF65-F5344CB8AC3E}">
        <p14:creationId xmlns:p14="http://schemas.microsoft.com/office/powerpoint/2010/main" val="3685033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530AA-1031-C2C4-540C-B10377E53C9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488083C-ED9A-FA70-DC9F-0F6A4A998E00}"/>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TextBox 1">
            <a:extLst>
              <a:ext uri="{FF2B5EF4-FFF2-40B4-BE49-F238E27FC236}">
                <a16:creationId xmlns:a16="http://schemas.microsoft.com/office/drawing/2014/main" id="{0B6676F9-3C44-77CB-C692-C5DB0F072191}"/>
              </a:ext>
            </a:extLst>
          </p:cNvPr>
          <p:cNvSpPr txBox="1"/>
          <p:nvPr/>
        </p:nvSpPr>
        <p:spPr>
          <a:xfrm>
            <a:off x="3535954" y="958285"/>
            <a:ext cx="7861852" cy="5078313"/>
          </a:xfrm>
          <a:prstGeom prst="rect">
            <a:avLst/>
          </a:prstGeom>
          <a:noFill/>
        </p:spPr>
        <p:txBody>
          <a:bodyPr wrap="square" rtlCol="0">
            <a:spAutoFit/>
          </a:bodyPr>
          <a:lstStyle/>
          <a:p>
            <a:r>
              <a:rPr lang="en-US" b="1" dirty="0">
                <a:solidFill>
                  <a:schemeClr val="bg1"/>
                </a:solidFill>
              </a:rPr>
              <a:t>“For years, rumors of the “Marsh Girl” have haunted Barkley Cove, a </a:t>
            </a:r>
            <a:r>
              <a:rPr lang="en-US" b="1" dirty="0">
                <a:solidFill>
                  <a:srgbClr val="FFFF00"/>
                </a:solidFill>
              </a:rPr>
              <a:t>quiet town </a:t>
            </a:r>
            <a:r>
              <a:rPr lang="en-US" b="1" dirty="0">
                <a:solidFill>
                  <a:schemeClr val="bg1"/>
                </a:solidFill>
              </a:rPr>
              <a:t>on the </a:t>
            </a:r>
            <a:r>
              <a:rPr lang="en-US" b="1" dirty="0">
                <a:solidFill>
                  <a:srgbClr val="FFFF00"/>
                </a:solidFill>
              </a:rPr>
              <a:t>North Carolina </a:t>
            </a:r>
            <a:r>
              <a:rPr lang="en-US" b="1" dirty="0">
                <a:solidFill>
                  <a:schemeClr val="bg1"/>
                </a:solidFill>
              </a:rPr>
              <a:t>coast. So in late 1969, when handsome Chase Andrews is found dead, the locals immediately suspect Kya Clark, the so-called Marsh Girl. But Kya is not what they say. Sensitive and intelligent, she has </a:t>
            </a:r>
            <a:r>
              <a:rPr lang="en-US" b="1" dirty="0">
                <a:solidFill>
                  <a:srgbClr val="FFFF00"/>
                </a:solidFill>
              </a:rPr>
              <a:t>survived</a:t>
            </a:r>
            <a:r>
              <a:rPr lang="en-US" b="1" dirty="0">
                <a:solidFill>
                  <a:schemeClr val="bg1"/>
                </a:solidFill>
              </a:rPr>
              <a:t> for years alone in the marsh that she calls home, finding friends in the gulls and lessons in the sand. Then the time comes when she yearns to be touched and loved. When two young men from town become intrigued by her wild beauty, Kya opens herself to a </a:t>
            </a:r>
            <a:r>
              <a:rPr lang="en-US" b="1" dirty="0">
                <a:solidFill>
                  <a:srgbClr val="FFFF00"/>
                </a:solidFill>
              </a:rPr>
              <a:t>new life</a:t>
            </a:r>
            <a:r>
              <a:rPr lang="en-US" b="1" dirty="0">
                <a:solidFill>
                  <a:schemeClr val="bg1"/>
                </a:solidFill>
              </a:rPr>
              <a:t>—until the </a:t>
            </a:r>
            <a:r>
              <a:rPr lang="en-US" b="1" dirty="0">
                <a:solidFill>
                  <a:srgbClr val="FFFF00"/>
                </a:solidFill>
              </a:rPr>
              <a:t>unthinkable happens.</a:t>
            </a:r>
            <a:br>
              <a:rPr lang="en-US" b="1" dirty="0">
                <a:solidFill>
                  <a:schemeClr val="bg1"/>
                </a:solidFill>
              </a:rPr>
            </a:br>
            <a:br>
              <a:rPr lang="en-US" b="1" dirty="0">
                <a:solidFill>
                  <a:schemeClr val="bg1"/>
                </a:solidFill>
              </a:rPr>
            </a:br>
            <a:r>
              <a:rPr lang="en-US" b="1" i="1" dirty="0">
                <a:solidFill>
                  <a:schemeClr val="bg1"/>
                </a:solidFill>
              </a:rPr>
              <a:t>Where the Crawdads Sing</a:t>
            </a:r>
            <a:r>
              <a:rPr lang="en-US" b="1" dirty="0">
                <a:solidFill>
                  <a:schemeClr val="bg1"/>
                </a:solidFill>
              </a:rPr>
              <a:t> is at once an exquisite </a:t>
            </a:r>
            <a:r>
              <a:rPr lang="en-US" b="1" dirty="0">
                <a:solidFill>
                  <a:srgbClr val="FFFF00"/>
                </a:solidFill>
              </a:rPr>
              <a:t>ode to the natural world</a:t>
            </a:r>
            <a:r>
              <a:rPr lang="en-US" b="1" dirty="0">
                <a:solidFill>
                  <a:schemeClr val="bg1"/>
                </a:solidFill>
              </a:rPr>
              <a:t>, a heartbreaking </a:t>
            </a:r>
            <a:r>
              <a:rPr lang="en-US" b="1" dirty="0">
                <a:solidFill>
                  <a:srgbClr val="FFFF00"/>
                </a:solidFill>
              </a:rPr>
              <a:t>coming-of-age story</a:t>
            </a:r>
            <a:r>
              <a:rPr lang="en-US" b="1" dirty="0">
                <a:solidFill>
                  <a:schemeClr val="bg1"/>
                </a:solidFill>
              </a:rPr>
              <a:t>, and a surprising tale of possible </a:t>
            </a:r>
            <a:r>
              <a:rPr lang="en-US" b="1" dirty="0">
                <a:solidFill>
                  <a:srgbClr val="FFFF00"/>
                </a:solidFill>
              </a:rPr>
              <a:t>murder</a:t>
            </a:r>
            <a:r>
              <a:rPr lang="en-US" b="1" dirty="0">
                <a:solidFill>
                  <a:schemeClr val="bg1"/>
                </a:solidFill>
              </a:rPr>
              <a:t>. </a:t>
            </a:r>
          </a:p>
          <a:p>
            <a:endParaRPr lang="en-US" b="1" dirty="0">
              <a:solidFill>
                <a:schemeClr val="bg1"/>
              </a:solidFill>
            </a:endParaRPr>
          </a:p>
          <a:p>
            <a:r>
              <a:rPr lang="en-US" b="1" dirty="0">
                <a:solidFill>
                  <a:schemeClr val="bg1"/>
                </a:solidFill>
              </a:rPr>
              <a:t>Owens reminds us that we are forever shaped by the children we once were, and that we are all subject to the beautiful and violent </a:t>
            </a:r>
            <a:r>
              <a:rPr lang="en-US" b="1" dirty="0">
                <a:solidFill>
                  <a:srgbClr val="FFFF00"/>
                </a:solidFill>
              </a:rPr>
              <a:t>secrets that nature keeps</a:t>
            </a:r>
            <a:r>
              <a:rPr lang="en-US" b="1" dirty="0">
                <a:solidFill>
                  <a:schemeClr val="bg1"/>
                </a:solidFill>
              </a:rPr>
              <a:t>.”</a:t>
            </a:r>
          </a:p>
        </p:txBody>
      </p:sp>
      <p:pic>
        <p:nvPicPr>
          <p:cNvPr id="4" name="Picture 3">
            <a:extLst>
              <a:ext uri="{FF2B5EF4-FFF2-40B4-BE49-F238E27FC236}">
                <a16:creationId xmlns:a16="http://schemas.microsoft.com/office/drawing/2014/main" id="{4FABD4E2-62E0-9CB3-EE5D-AE389239E013}"/>
              </a:ext>
            </a:extLst>
          </p:cNvPr>
          <p:cNvPicPr>
            <a:picLocks noChangeAspect="1"/>
          </p:cNvPicPr>
          <p:nvPr/>
        </p:nvPicPr>
        <p:blipFill>
          <a:blip r:embed="rId2"/>
          <a:stretch>
            <a:fillRect/>
          </a:stretch>
        </p:blipFill>
        <p:spPr>
          <a:xfrm>
            <a:off x="794194" y="1749186"/>
            <a:ext cx="2543530" cy="3839111"/>
          </a:xfrm>
          <a:prstGeom prst="rect">
            <a:avLst/>
          </a:prstGeom>
        </p:spPr>
      </p:pic>
    </p:spTree>
    <p:extLst>
      <p:ext uri="{BB962C8B-B14F-4D97-AF65-F5344CB8AC3E}">
        <p14:creationId xmlns:p14="http://schemas.microsoft.com/office/powerpoint/2010/main" val="1832439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F6C37-C9F2-3082-F1DF-1FC160095C5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5DA66EC-2D25-6ACA-9324-42553A06E1FB}"/>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TextBox 1">
            <a:extLst>
              <a:ext uri="{FF2B5EF4-FFF2-40B4-BE49-F238E27FC236}">
                <a16:creationId xmlns:a16="http://schemas.microsoft.com/office/drawing/2014/main" id="{91345931-472F-BC99-DBDF-11D1155AD1A5}"/>
              </a:ext>
            </a:extLst>
          </p:cNvPr>
          <p:cNvSpPr txBox="1"/>
          <p:nvPr/>
        </p:nvSpPr>
        <p:spPr>
          <a:xfrm>
            <a:off x="4034117" y="1320373"/>
            <a:ext cx="7191531" cy="2000548"/>
          </a:xfrm>
          <a:prstGeom prst="rect">
            <a:avLst/>
          </a:prstGeom>
          <a:noFill/>
        </p:spPr>
        <p:txBody>
          <a:bodyPr wrap="square">
            <a:spAutoFit/>
          </a:bodyPr>
          <a:lstStyle/>
          <a:p>
            <a:r>
              <a:rPr lang="en-US" sz="2400" b="1" i="1" dirty="0">
                <a:solidFill>
                  <a:schemeClr val="bg1"/>
                </a:solidFill>
              </a:rPr>
              <a:t>“</a:t>
            </a:r>
            <a:r>
              <a:rPr lang="en-US" sz="2000" b="1" i="1" dirty="0">
                <a:solidFill>
                  <a:schemeClr val="bg1"/>
                </a:solidFill>
              </a:rPr>
              <a:t>Uncommon Favor</a:t>
            </a:r>
            <a:r>
              <a:rPr lang="en-US" sz="2000" b="1" dirty="0">
                <a:solidFill>
                  <a:schemeClr val="bg1"/>
                </a:solidFill>
              </a:rPr>
              <a:t> reveals the journey that led to Staley’s success, including the </a:t>
            </a:r>
            <a:r>
              <a:rPr lang="en-US" sz="2000" b="1" dirty="0">
                <a:solidFill>
                  <a:srgbClr val="FFFF00"/>
                </a:solidFill>
              </a:rPr>
              <a:t>challenges</a:t>
            </a:r>
            <a:r>
              <a:rPr lang="en-US" sz="2000" b="1" dirty="0">
                <a:solidFill>
                  <a:schemeClr val="bg1"/>
                </a:solidFill>
              </a:rPr>
              <a:t> she faced. From dealing with </a:t>
            </a:r>
            <a:r>
              <a:rPr lang="en-US" sz="2000" b="1" dirty="0">
                <a:solidFill>
                  <a:srgbClr val="FFFF00"/>
                </a:solidFill>
              </a:rPr>
              <a:t>sexism</a:t>
            </a:r>
            <a:r>
              <a:rPr lang="en-US" sz="2000" b="1" dirty="0">
                <a:solidFill>
                  <a:schemeClr val="bg1"/>
                </a:solidFill>
              </a:rPr>
              <a:t> on the court to feeling isolated in new environments, Staley </a:t>
            </a:r>
            <a:r>
              <a:rPr lang="en-US" sz="2000" b="1" dirty="0">
                <a:solidFill>
                  <a:srgbClr val="FFFF00"/>
                </a:solidFill>
              </a:rPr>
              <a:t>honed her skills </a:t>
            </a:r>
            <a:r>
              <a:rPr lang="en-US" sz="2000" b="1" dirty="0">
                <a:solidFill>
                  <a:schemeClr val="bg1"/>
                </a:solidFill>
              </a:rPr>
              <a:t>and learned valuable </a:t>
            </a:r>
            <a:r>
              <a:rPr lang="en-US" sz="2000" b="1" dirty="0">
                <a:solidFill>
                  <a:srgbClr val="FFFF00"/>
                </a:solidFill>
              </a:rPr>
              <a:t>life lessons </a:t>
            </a:r>
            <a:r>
              <a:rPr lang="en-US" sz="2000" b="1" dirty="0">
                <a:solidFill>
                  <a:schemeClr val="bg1"/>
                </a:solidFill>
              </a:rPr>
              <a:t>about </a:t>
            </a:r>
            <a:r>
              <a:rPr lang="en-US" sz="2000" b="1" dirty="0">
                <a:solidFill>
                  <a:srgbClr val="FFFF00"/>
                </a:solidFill>
              </a:rPr>
              <a:t>mental fortitude </a:t>
            </a:r>
            <a:r>
              <a:rPr lang="en-US" sz="2000" b="1" dirty="0">
                <a:solidFill>
                  <a:schemeClr val="bg1"/>
                </a:solidFill>
              </a:rPr>
              <a:t>and maturity that have grounded her throughout her career. ”</a:t>
            </a:r>
          </a:p>
        </p:txBody>
      </p:sp>
      <p:pic>
        <p:nvPicPr>
          <p:cNvPr id="3" name="Picture 2">
            <a:extLst>
              <a:ext uri="{FF2B5EF4-FFF2-40B4-BE49-F238E27FC236}">
                <a16:creationId xmlns:a16="http://schemas.microsoft.com/office/drawing/2014/main" id="{346BD537-F9A7-7815-F614-B7C09FB41845}"/>
              </a:ext>
            </a:extLst>
          </p:cNvPr>
          <p:cNvPicPr>
            <a:picLocks noChangeAspect="1"/>
          </p:cNvPicPr>
          <p:nvPr/>
        </p:nvPicPr>
        <p:blipFill>
          <a:blip r:embed="rId2"/>
          <a:stretch>
            <a:fillRect/>
          </a:stretch>
        </p:blipFill>
        <p:spPr>
          <a:xfrm>
            <a:off x="1231258" y="1320373"/>
            <a:ext cx="2494657" cy="3805080"/>
          </a:xfrm>
          <a:prstGeom prst="rect">
            <a:avLst/>
          </a:prstGeom>
        </p:spPr>
      </p:pic>
      <p:sp>
        <p:nvSpPr>
          <p:cNvPr id="5" name="TextBox 4">
            <a:extLst>
              <a:ext uri="{FF2B5EF4-FFF2-40B4-BE49-F238E27FC236}">
                <a16:creationId xmlns:a16="http://schemas.microsoft.com/office/drawing/2014/main" id="{6B99A2AD-AF81-D88B-5865-43C444F9EEAC}"/>
              </a:ext>
            </a:extLst>
          </p:cNvPr>
          <p:cNvSpPr txBox="1"/>
          <p:nvPr/>
        </p:nvSpPr>
        <p:spPr>
          <a:xfrm>
            <a:off x="3378841" y="4005914"/>
            <a:ext cx="7732059" cy="1323439"/>
          </a:xfrm>
          <a:prstGeom prst="rect">
            <a:avLst/>
          </a:prstGeom>
          <a:noFill/>
        </p:spPr>
        <p:txBody>
          <a:bodyPr wrap="square" rtlCol="0">
            <a:spAutoFit/>
          </a:bodyPr>
          <a:lstStyle/>
          <a:p>
            <a:pPr algn="ctr"/>
            <a:r>
              <a:rPr lang="en-US" sz="2000" b="1" i="1" dirty="0">
                <a:solidFill>
                  <a:schemeClr val="bg1"/>
                </a:solidFill>
              </a:rPr>
              <a:t>** OVERLOOKED ASSET ! </a:t>
            </a:r>
          </a:p>
          <a:p>
            <a:pPr algn="ctr"/>
            <a:r>
              <a:rPr lang="en-US" sz="2000" b="1" i="1" dirty="0">
                <a:solidFill>
                  <a:schemeClr val="bg1"/>
                </a:solidFill>
              </a:rPr>
              <a:t>Not just a basketball player – </a:t>
            </a:r>
          </a:p>
          <a:p>
            <a:pPr algn="ctr"/>
            <a:r>
              <a:rPr lang="en-US" sz="2000" b="1" i="1" dirty="0">
                <a:solidFill>
                  <a:schemeClr val="bg1"/>
                </a:solidFill>
              </a:rPr>
              <a:t>A major figure for changing </a:t>
            </a:r>
          </a:p>
          <a:p>
            <a:pPr algn="ctr"/>
            <a:r>
              <a:rPr lang="en-US" sz="2000" b="1" i="1" dirty="0">
                <a:solidFill>
                  <a:schemeClr val="bg1"/>
                </a:solidFill>
              </a:rPr>
              <a:t>the entire landscape of the game</a:t>
            </a:r>
          </a:p>
        </p:txBody>
      </p:sp>
    </p:spTree>
    <p:extLst>
      <p:ext uri="{BB962C8B-B14F-4D97-AF65-F5344CB8AC3E}">
        <p14:creationId xmlns:p14="http://schemas.microsoft.com/office/powerpoint/2010/main" val="137618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B6483-887F-9E2D-35D8-C4DF7C0650F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B80FD50-1450-2D29-8E9D-1FE711B2BA2B}"/>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3" name="TextBox 2">
            <a:extLst>
              <a:ext uri="{FF2B5EF4-FFF2-40B4-BE49-F238E27FC236}">
                <a16:creationId xmlns:a16="http://schemas.microsoft.com/office/drawing/2014/main" id="{96CC6796-C04F-5398-AC49-1FE567B19F4E}"/>
              </a:ext>
            </a:extLst>
          </p:cNvPr>
          <p:cNvSpPr txBox="1"/>
          <p:nvPr/>
        </p:nvSpPr>
        <p:spPr>
          <a:xfrm>
            <a:off x="1493921" y="2275793"/>
            <a:ext cx="9204158" cy="923330"/>
          </a:xfrm>
          <a:prstGeom prst="rect">
            <a:avLst/>
          </a:prstGeom>
          <a:noFill/>
        </p:spPr>
        <p:txBody>
          <a:bodyPr wrap="square">
            <a:spAutoFit/>
          </a:bodyPr>
          <a:lstStyle/>
          <a:p>
            <a:pPr algn="ctr"/>
            <a:r>
              <a:rPr lang="en-US" sz="5400" b="1" dirty="0">
                <a:solidFill>
                  <a:schemeClr val="bg1"/>
                </a:solidFill>
                <a:latin typeface="Roboto" panose="02000000000000000000" pitchFamily="2" charset="0"/>
                <a:cs typeface="Poppins" panose="00000500000000000000" pitchFamily="2" charset="0"/>
              </a:rPr>
              <a:t>HOOK:  MAKES YOU LOOK</a:t>
            </a:r>
            <a:endParaRPr lang="en-US" sz="5400" b="1" dirty="0">
              <a:solidFill>
                <a:schemeClr val="bg1"/>
              </a:solidFill>
              <a:latin typeface="Garamond" panose="02020404030301010803" pitchFamily="18" charset="0"/>
            </a:endParaRPr>
          </a:p>
        </p:txBody>
      </p:sp>
      <p:pic>
        <p:nvPicPr>
          <p:cNvPr id="5" name="Picture 4">
            <a:extLst>
              <a:ext uri="{FF2B5EF4-FFF2-40B4-BE49-F238E27FC236}">
                <a16:creationId xmlns:a16="http://schemas.microsoft.com/office/drawing/2014/main" id="{3EE0868A-B9C9-6D5C-E5CA-1A53203F4A01}"/>
              </a:ext>
            </a:extLst>
          </p:cNvPr>
          <p:cNvPicPr>
            <a:picLocks noChangeAspect="1"/>
          </p:cNvPicPr>
          <p:nvPr/>
        </p:nvPicPr>
        <p:blipFill>
          <a:blip r:embed="rId2"/>
          <a:stretch>
            <a:fillRect/>
          </a:stretch>
        </p:blipFill>
        <p:spPr>
          <a:xfrm>
            <a:off x="4073697" y="3414963"/>
            <a:ext cx="3758277" cy="2193247"/>
          </a:xfrm>
          <a:prstGeom prst="rect">
            <a:avLst/>
          </a:prstGeom>
        </p:spPr>
      </p:pic>
    </p:spTree>
    <p:extLst>
      <p:ext uri="{BB962C8B-B14F-4D97-AF65-F5344CB8AC3E}">
        <p14:creationId xmlns:p14="http://schemas.microsoft.com/office/powerpoint/2010/main" val="344686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498B1-8AD7-4C40-C06A-CA5EEE74858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5A76548-091B-F078-2B9C-B20D15BA2E02}"/>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4" name="TextBox 3">
            <a:extLst>
              <a:ext uri="{FF2B5EF4-FFF2-40B4-BE49-F238E27FC236}">
                <a16:creationId xmlns:a16="http://schemas.microsoft.com/office/drawing/2014/main" id="{F153FFD4-DE10-3CB8-D2EA-2CCE1FC98B27}"/>
              </a:ext>
            </a:extLst>
          </p:cNvPr>
          <p:cNvSpPr txBox="1"/>
          <p:nvPr/>
        </p:nvSpPr>
        <p:spPr>
          <a:xfrm>
            <a:off x="1560443" y="1838739"/>
            <a:ext cx="8776253" cy="3170099"/>
          </a:xfrm>
          <a:prstGeom prst="rect">
            <a:avLst/>
          </a:prstGeom>
          <a:noFill/>
        </p:spPr>
        <p:txBody>
          <a:bodyPr wrap="square" rtlCol="0">
            <a:spAutoFit/>
          </a:bodyPr>
          <a:lstStyle/>
          <a:p>
            <a:r>
              <a:rPr lang="en-US" sz="4000" b="1" dirty="0">
                <a:solidFill>
                  <a:schemeClr val="bg1"/>
                </a:solidFill>
              </a:rPr>
              <a:t>Our checklist for today:</a:t>
            </a:r>
            <a:br>
              <a:rPr lang="en-US" sz="4000" b="1" dirty="0">
                <a:solidFill>
                  <a:schemeClr val="bg1"/>
                </a:solidFill>
              </a:rPr>
            </a:br>
            <a:br>
              <a:rPr lang="en-US" sz="4000" b="1" dirty="0">
                <a:solidFill>
                  <a:schemeClr val="bg1"/>
                </a:solidFill>
              </a:rPr>
            </a:br>
            <a:r>
              <a:rPr lang="en-US" sz="4000" b="1" dirty="0">
                <a:solidFill>
                  <a:schemeClr val="bg1"/>
                </a:solidFill>
              </a:rPr>
              <a:t>&gt; Who What Why Metadata</a:t>
            </a:r>
            <a:br>
              <a:rPr lang="en-US" sz="4000" b="1" dirty="0">
                <a:solidFill>
                  <a:schemeClr val="bg1"/>
                </a:solidFill>
              </a:rPr>
            </a:br>
            <a:r>
              <a:rPr lang="en-US" sz="4000" b="1" dirty="0">
                <a:solidFill>
                  <a:schemeClr val="bg1"/>
                </a:solidFill>
              </a:rPr>
              <a:t>&gt; Components for your metadata</a:t>
            </a:r>
            <a:br>
              <a:rPr lang="en-US" sz="4000" b="1" dirty="0">
                <a:solidFill>
                  <a:schemeClr val="bg1"/>
                </a:solidFill>
              </a:rPr>
            </a:br>
            <a:r>
              <a:rPr lang="en-US" sz="4000" b="1" dirty="0">
                <a:solidFill>
                  <a:schemeClr val="bg1"/>
                </a:solidFill>
              </a:rPr>
              <a:t>&gt; Putting Metadata together</a:t>
            </a:r>
            <a:endParaRPr lang="en-US" sz="4000" dirty="0">
              <a:solidFill>
                <a:schemeClr val="bg1"/>
              </a:solidFill>
            </a:endParaRPr>
          </a:p>
        </p:txBody>
      </p:sp>
    </p:spTree>
    <p:extLst>
      <p:ext uri="{BB962C8B-B14F-4D97-AF65-F5344CB8AC3E}">
        <p14:creationId xmlns:p14="http://schemas.microsoft.com/office/powerpoint/2010/main" val="3473120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98F9F-0988-565C-2DF7-49B0EEFA5B0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6C2FC64-ACF4-93E1-AE5B-0F5FB5E22D89}"/>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TextBox 1">
            <a:extLst>
              <a:ext uri="{FF2B5EF4-FFF2-40B4-BE49-F238E27FC236}">
                <a16:creationId xmlns:a16="http://schemas.microsoft.com/office/drawing/2014/main" id="{345933D8-B947-ADD2-89B4-862DDF1B8A13}"/>
              </a:ext>
            </a:extLst>
          </p:cNvPr>
          <p:cNvSpPr txBox="1"/>
          <p:nvPr/>
        </p:nvSpPr>
        <p:spPr>
          <a:xfrm>
            <a:off x="1544782" y="1742372"/>
            <a:ext cx="9102436" cy="3539430"/>
          </a:xfrm>
          <a:prstGeom prst="rect">
            <a:avLst/>
          </a:prstGeom>
          <a:noFill/>
        </p:spPr>
        <p:txBody>
          <a:bodyPr wrap="square" rtlCol="0">
            <a:spAutoFit/>
          </a:bodyPr>
          <a:lstStyle/>
          <a:p>
            <a:r>
              <a:rPr lang="en-US" sz="2800" b="1" dirty="0">
                <a:solidFill>
                  <a:schemeClr val="bg1"/>
                </a:solidFill>
              </a:rPr>
              <a:t>*NOTE:  HOOKS are hard to create. </a:t>
            </a:r>
          </a:p>
          <a:p>
            <a:endParaRPr lang="en-US" sz="2800" b="1" dirty="0">
              <a:solidFill>
                <a:schemeClr val="bg1"/>
              </a:solidFill>
            </a:endParaRPr>
          </a:p>
          <a:p>
            <a:r>
              <a:rPr lang="en-US" sz="2800" b="1" dirty="0">
                <a:solidFill>
                  <a:schemeClr val="bg1"/>
                </a:solidFill>
              </a:rPr>
              <a:t>They often appear unexpectedly, as part of a joke, or in a dream, or while stirring the soup.  </a:t>
            </a:r>
          </a:p>
          <a:p>
            <a:r>
              <a:rPr lang="en-US" sz="2800" b="1" dirty="0">
                <a:solidFill>
                  <a:schemeClr val="bg1"/>
                </a:solidFill>
              </a:rPr>
              <a:t>You’ll know when the right phrases hit.</a:t>
            </a:r>
          </a:p>
          <a:p>
            <a:endParaRPr lang="en-US" sz="2800" b="1" dirty="0">
              <a:solidFill>
                <a:schemeClr val="bg1"/>
              </a:solidFill>
            </a:endParaRPr>
          </a:p>
          <a:p>
            <a:r>
              <a:rPr lang="en-US" sz="2800" b="1" dirty="0">
                <a:solidFill>
                  <a:schemeClr val="bg1"/>
                </a:solidFill>
              </a:rPr>
              <a:t>A good LOGLINE can be sufficient until your hook surfaces. </a:t>
            </a:r>
          </a:p>
        </p:txBody>
      </p:sp>
    </p:spTree>
    <p:extLst>
      <p:ext uri="{BB962C8B-B14F-4D97-AF65-F5344CB8AC3E}">
        <p14:creationId xmlns:p14="http://schemas.microsoft.com/office/powerpoint/2010/main" val="3221433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8230-9AA3-EC07-C742-1BF5CDE7FD6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BC624D3-F20F-6965-3056-28D7A18AA84E}"/>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pic>
        <p:nvPicPr>
          <p:cNvPr id="2" name="Picture 1">
            <a:extLst>
              <a:ext uri="{FF2B5EF4-FFF2-40B4-BE49-F238E27FC236}">
                <a16:creationId xmlns:a16="http://schemas.microsoft.com/office/drawing/2014/main" id="{A5541554-2E02-AC03-AC55-D397BCFF5225}"/>
              </a:ext>
            </a:extLst>
          </p:cNvPr>
          <p:cNvPicPr>
            <a:picLocks noChangeAspect="1"/>
          </p:cNvPicPr>
          <p:nvPr/>
        </p:nvPicPr>
        <p:blipFill>
          <a:blip r:embed="rId2"/>
          <a:stretch>
            <a:fillRect/>
          </a:stretch>
        </p:blipFill>
        <p:spPr>
          <a:xfrm>
            <a:off x="1201360" y="1848166"/>
            <a:ext cx="2419288" cy="3461300"/>
          </a:xfrm>
          <a:prstGeom prst="rect">
            <a:avLst/>
          </a:prstGeom>
        </p:spPr>
      </p:pic>
      <p:sp>
        <p:nvSpPr>
          <p:cNvPr id="3" name="TextBox 2">
            <a:extLst>
              <a:ext uri="{FF2B5EF4-FFF2-40B4-BE49-F238E27FC236}">
                <a16:creationId xmlns:a16="http://schemas.microsoft.com/office/drawing/2014/main" id="{7CDA733D-21C0-744B-2337-544A40E15398}"/>
              </a:ext>
            </a:extLst>
          </p:cNvPr>
          <p:cNvSpPr txBox="1"/>
          <p:nvPr/>
        </p:nvSpPr>
        <p:spPr>
          <a:xfrm>
            <a:off x="3753854" y="2113208"/>
            <a:ext cx="7007712" cy="2308324"/>
          </a:xfrm>
          <a:prstGeom prst="rect">
            <a:avLst/>
          </a:prstGeom>
          <a:noFill/>
        </p:spPr>
        <p:txBody>
          <a:bodyPr wrap="square">
            <a:spAutoFit/>
          </a:bodyPr>
          <a:lstStyle/>
          <a:p>
            <a:pPr algn="ctr"/>
            <a:r>
              <a:rPr lang="en-US" sz="3600" b="1" i="1" dirty="0">
                <a:solidFill>
                  <a:schemeClr val="bg1"/>
                </a:solidFill>
                <a:effectLst/>
                <a:latin typeface="Garamond" panose="02020404030301010803" pitchFamily="18" charset="0"/>
              </a:rPr>
              <a:t>One day, the mother was a mother,</a:t>
            </a:r>
          </a:p>
          <a:p>
            <a:pPr algn="ctr"/>
            <a:r>
              <a:rPr lang="en-US" sz="3600" b="1" i="1" dirty="0">
                <a:solidFill>
                  <a:schemeClr val="bg1"/>
                </a:solidFill>
                <a:effectLst/>
                <a:latin typeface="Garamond" panose="02020404030301010803" pitchFamily="18" charset="0"/>
              </a:rPr>
              <a:t>but then one night, </a:t>
            </a:r>
          </a:p>
          <a:p>
            <a:pPr algn="ctr"/>
            <a:r>
              <a:rPr lang="en-US" sz="3600" b="1" i="1" dirty="0">
                <a:solidFill>
                  <a:schemeClr val="bg1"/>
                </a:solidFill>
                <a:effectLst/>
                <a:latin typeface="Garamond" panose="02020404030301010803" pitchFamily="18" charset="0"/>
              </a:rPr>
              <a:t>she was quite suddenly </a:t>
            </a:r>
          </a:p>
          <a:p>
            <a:pPr algn="ctr"/>
            <a:r>
              <a:rPr lang="en-US" sz="3600" b="1" i="1" dirty="0">
                <a:solidFill>
                  <a:schemeClr val="bg1"/>
                </a:solidFill>
                <a:effectLst/>
                <a:latin typeface="Garamond" panose="02020404030301010803" pitchFamily="18" charset="0"/>
              </a:rPr>
              <a:t>something else…</a:t>
            </a:r>
            <a:endParaRPr lang="en-US" sz="36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00547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0D21B-DDDE-EAA9-793E-724CB107FF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2351BD6-E61B-80A9-881C-E049DFC635A1}"/>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pic>
        <p:nvPicPr>
          <p:cNvPr id="2" name="Picture 1">
            <a:extLst>
              <a:ext uri="{FF2B5EF4-FFF2-40B4-BE49-F238E27FC236}">
                <a16:creationId xmlns:a16="http://schemas.microsoft.com/office/drawing/2014/main" id="{06DC0CF5-A1EE-EC45-E8CF-007B60F79834}"/>
              </a:ext>
            </a:extLst>
          </p:cNvPr>
          <p:cNvPicPr>
            <a:picLocks noChangeAspect="1"/>
          </p:cNvPicPr>
          <p:nvPr/>
        </p:nvPicPr>
        <p:blipFill>
          <a:blip r:embed="rId2"/>
          <a:stretch>
            <a:fillRect/>
          </a:stretch>
        </p:blipFill>
        <p:spPr>
          <a:xfrm>
            <a:off x="6721684" y="1564459"/>
            <a:ext cx="3678810" cy="3705373"/>
          </a:xfrm>
          <a:prstGeom prst="rect">
            <a:avLst/>
          </a:prstGeom>
        </p:spPr>
      </p:pic>
      <p:sp>
        <p:nvSpPr>
          <p:cNvPr id="3" name="TextBox 2">
            <a:extLst>
              <a:ext uri="{FF2B5EF4-FFF2-40B4-BE49-F238E27FC236}">
                <a16:creationId xmlns:a16="http://schemas.microsoft.com/office/drawing/2014/main" id="{89597A31-7CAC-C457-DB2C-8FE506E6BC0B}"/>
              </a:ext>
            </a:extLst>
          </p:cNvPr>
          <p:cNvSpPr txBox="1"/>
          <p:nvPr/>
        </p:nvSpPr>
        <p:spPr>
          <a:xfrm>
            <a:off x="1385311" y="2162630"/>
            <a:ext cx="5204978" cy="2123658"/>
          </a:xfrm>
          <a:prstGeom prst="rect">
            <a:avLst/>
          </a:prstGeom>
          <a:noFill/>
        </p:spPr>
        <p:txBody>
          <a:bodyPr wrap="square" rtlCol="0">
            <a:spAutoFit/>
          </a:bodyPr>
          <a:lstStyle/>
          <a:p>
            <a:pPr algn="ctr"/>
            <a:r>
              <a:rPr lang="en-US" sz="4400" b="1" dirty="0">
                <a:solidFill>
                  <a:schemeClr val="bg1"/>
                </a:solidFill>
              </a:rPr>
              <a:t>Meet Ove.</a:t>
            </a:r>
          </a:p>
          <a:p>
            <a:pPr algn="ctr"/>
            <a:r>
              <a:rPr lang="en-US" sz="4400" b="1" dirty="0">
                <a:solidFill>
                  <a:schemeClr val="bg1"/>
                </a:solidFill>
              </a:rPr>
              <a:t>He’s a     curmudgeon.</a:t>
            </a:r>
          </a:p>
        </p:txBody>
      </p:sp>
    </p:spTree>
    <p:extLst>
      <p:ext uri="{BB962C8B-B14F-4D97-AF65-F5344CB8AC3E}">
        <p14:creationId xmlns:p14="http://schemas.microsoft.com/office/powerpoint/2010/main" val="2227334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F7BEB-990C-F81C-7E57-62C54A93616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7393EED-ED1C-D791-A119-A9B720D4513E}"/>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Date Placeholder 35">
            <a:extLst>
              <a:ext uri="{FF2B5EF4-FFF2-40B4-BE49-F238E27FC236}">
                <a16:creationId xmlns:a16="http://schemas.microsoft.com/office/drawing/2014/main" id="{7BD378BE-0EB5-81F9-5F7C-3EFA8E270D51}"/>
              </a:ext>
            </a:extLst>
          </p:cNvPr>
          <p:cNvSpPr txBox="1">
            <a:spLocks/>
          </p:cNvSpPr>
          <p:nvPr/>
        </p:nvSpPr>
        <p:spPr>
          <a:xfrm>
            <a:off x="133350" y="648698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5208FE-0220-403B-8209-06D9990EA4C9}" type="datetime1">
              <a:rPr lang="en-US" smtClean="0">
                <a:solidFill>
                  <a:schemeClr val="bg1"/>
                </a:solidFill>
              </a:rPr>
              <a:pPr/>
              <a:t>9/14/25</a:t>
            </a:fld>
            <a:endParaRPr lang="en-US" dirty="0">
              <a:solidFill>
                <a:schemeClr val="bg1"/>
              </a:solidFill>
            </a:endParaRPr>
          </a:p>
        </p:txBody>
      </p:sp>
      <p:sp>
        <p:nvSpPr>
          <p:cNvPr id="3" name="Slide Number Placeholder 36">
            <a:extLst>
              <a:ext uri="{FF2B5EF4-FFF2-40B4-BE49-F238E27FC236}">
                <a16:creationId xmlns:a16="http://schemas.microsoft.com/office/drawing/2014/main" id="{FA28EB41-4B2D-6807-BE0E-76B1CE619013}"/>
              </a:ext>
            </a:extLst>
          </p:cNvPr>
          <p:cNvSpPr txBox="1">
            <a:spLocks/>
          </p:cNvSpPr>
          <p:nvPr/>
        </p:nvSpPr>
        <p:spPr>
          <a:xfrm>
            <a:off x="9315450" y="648698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A09A9-5501-47C1-A89A-A340965A2BE2}" type="slidenum">
              <a:rPr lang="en-US" smtClean="0">
                <a:solidFill>
                  <a:schemeClr val="bg1"/>
                </a:solidFill>
              </a:rPr>
              <a:pPr/>
              <a:t>33</a:t>
            </a:fld>
            <a:endParaRPr lang="en-US" dirty="0">
              <a:solidFill>
                <a:schemeClr val="bg1"/>
              </a:solidFill>
            </a:endParaRPr>
          </a:p>
        </p:txBody>
      </p:sp>
      <p:sp>
        <p:nvSpPr>
          <p:cNvPr id="4" name="Text Placeholder 20">
            <a:extLst>
              <a:ext uri="{FF2B5EF4-FFF2-40B4-BE49-F238E27FC236}">
                <a16:creationId xmlns:a16="http://schemas.microsoft.com/office/drawing/2014/main" id="{05CC0884-DFA3-3697-5E8E-0028A4EFAF66}"/>
              </a:ext>
            </a:extLst>
          </p:cNvPr>
          <p:cNvSpPr txBox="1">
            <a:spLocks/>
          </p:cNvSpPr>
          <p:nvPr/>
        </p:nvSpPr>
        <p:spPr>
          <a:xfrm>
            <a:off x="1180317" y="1509919"/>
            <a:ext cx="2743199" cy="142090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r>
              <a:rPr lang="en-US" sz="2400" b="1" dirty="0">
                <a:solidFill>
                  <a:schemeClr val="bg1"/>
                </a:solidFill>
                <a:latin typeface="Amazon Ember"/>
              </a:rPr>
              <a:t>Lexie’s got the perfect life. and someone else wants it…</a:t>
            </a:r>
            <a:endParaRPr lang="en-US" sz="2400" dirty="0">
              <a:solidFill>
                <a:schemeClr val="bg1"/>
              </a:solidFill>
            </a:endParaRPr>
          </a:p>
        </p:txBody>
      </p:sp>
      <p:sp>
        <p:nvSpPr>
          <p:cNvPr id="5" name="Text Placeholder 23">
            <a:extLst>
              <a:ext uri="{FF2B5EF4-FFF2-40B4-BE49-F238E27FC236}">
                <a16:creationId xmlns:a16="http://schemas.microsoft.com/office/drawing/2014/main" id="{4FE60EA6-F45D-8217-E589-43905CEBE5F6}"/>
              </a:ext>
            </a:extLst>
          </p:cNvPr>
          <p:cNvSpPr txBox="1">
            <a:spLocks/>
          </p:cNvSpPr>
          <p:nvPr/>
        </p:nvSpPr>
        <p:spPr>
          <a:xfrm>
            <a:off x="4591874" y="1562681"/>
            <a:ext cx="2998033" cy="131538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r>
              <a:rPr lang="en-US" sz="2400" b="1">
                <a:solidFill>
                  <a:schemeClr val="bg1"/>
                </a:solidFill>
                <a:latin typeface="Amazon Ember"/>
              </a:rPr>
              <a:t>A Japanese Sherlock in Compton</a:t>
            </a:r>
            <a:endParaRPr lang="en-US" sz="2400" dirty="0">
              <a:solidFill>
                <a:schemeClr val="bg1"/>
              </a:solidFill>
              <a:latin typeface="Amazon Ember"/>
            </a:endParaRPr>
          </a:p>
        </p:txBody>
      </p:sp>
      <p:sp>
        <p:nvSpPr>
          <p:cNvPr id="6" name="Text Placeholder 27">
            <a:extLst>
              <a:ext uri="{FF2B5EF4-FFF2-40B4-BE49-F238E27FC236}">
                <a16:creationId xmlns:a16="http://schemas.microsoft.com/office/drawing/2014/main" id="{79241811-FBAF-A00A-FF02-05BA4FCC7EB7}"/>
              </a:ext>
            </a:extLst>
          </p:cNvPr>
          <p:cNvSpPr txBox="1">
            <a:spLocks/>
          </p:cNvSpPr>
          <p:nvPr/>
        </p:nvSpPr>
        <p:spPr>
          <a:xfrm>
            <a:off x="8258265" y="1562238"/>
            <a:ext cx="3102964" cy="142135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r>
              <a:rPr lang="en-US" sz="2400" b="1" dirty="0">
                <a:solidFill>
                  <a:schemeClr val="bg1"/>
                </a:solidFill>
                <a:latin typeface="Amazon Ember"/>
              </a:rPr>
              <a:t>An extraordinary final wish brings five lives together forever</a:t>
            </a:r>
            <a:endParaRPr lang="en-US" sz="2400" dirty="0">
              <a:solidFill>
                <a:schemeClr val="bg1"/>
              </a:solidFill>
            </a:endParaRPr>
          </a:p>
        </p:txBody>
      </p:sp>
      <p:pic>
        <p:nvPicPr>
          <p:cNvPr id="7" name="Picture 6">
            <a:extLst>
              <a:ext uri="{FF2B5EF4-FFF2-40B4-BE49-F238E27FC236}">
                <a16:creationId xmlns:a16="http://schemas.microsoft.com/office/drawing/2014/main" id="{235A8099-8F86-2E2A-5E25-45C302F83F4B}"/>
              </a:ext>
            </a:extLst>
          </p:cNvPr>
          <p:cNvPicPr>
            <a:picLocks noChangeAspect="1"/>
          </p:cNvPicPr>
          <p:nvPr/>
        </p:nvPicPr>
        <p:blipFill>
          <a:blip r:embed="rId2"/>
          <a:stretch>
            <a:fillRect/>
          </a:stretch>
        </p:blipFill>
        <p:spPr>
          <a:xfrm>
            <a:off x="1858329" y="3288780"/>
            <a:ext cx="1571616" cy="2396894"/>
          </a:xfrm>
          <a:prstGeom prst="rect">
            <a:avLst/>
          </a:prstGeom>
        </p:spPr>
      </p:pic>
      <p:pic>
        <p:nvPicPr>
          <p:cNvPr id="8" name="Picture 7">
            <a:extLst>
              <a:ext uri="{FF2B5EF4-FFF2-40B4-BE49-F238E27FC236}">
                <a16:creationId xmlns:a16="http://schemas.microsoft.com/office/drawing/2014/main" id="{5EDDFB90-4937-6F05-3A39-33EA209FADA3}"/>
              </a:ext>
            </a:extLst>
          </p:cNvPr>
          <p:cNvPicPr>
            <a:picLocks noChangeAspect="1"/>
          </p:cNvPicPr>
          <p:nvPr/>
        </p:nvPicPr>
        <p:blipFill>
          <a:blip r:embed="rId3"/>
          <a:stretch>
            <a:fillRect/>
          </a:stretch>
        </p:blipFill>
        <p:spPr>
          <a:xfrm>
            <a:off x="9194008" y="3200177"/>
            <a:ext cx="1742713" cy="2574099"/>
          </a:xfrm>
          <a:prstGeom prst="rect">
            <a:avLst/>
          </a:prstGeom>
        </p:spPr>
      </p:pic>
      <p:pic>
        <p:nvPicPr>
          <p:cNvPr id="10" name="Picture 9">
            <a:extLst>
              <a:ext uri="{FF2B5EF4-FFF2-40B4-BE49-F238E27FC236}">
                <a16:creationId xmlns:a16="http://schemas.microsoft.com/office/drawing/2014/main" id="{AB8E1ACB-A5F3-549F-21E4-56F394AE987B}"/>
              </a:ext>
            </a:extLst>
          </p:cNvPr>
          <p:cNvPicPr>
            <a:picLocks noChangeAspect="1"/>
          </p:cNvPicPr>
          <p:nvPr/>
        </p:nvPicPr>
        <p:blipFill>
          <a:blip r:embed="rId4"/>
          <a:stretch>
            <a:fillRect/>
          </a:stretch>
        </p:blipFill>
        <p:spPr>
          <a:xfrm>
            <a:off x="5366085" y="3111575"/>
            <a:ext cx="1705728" cy="2574099"/>
          </a:xfrm>
          <a:prstGeom prst="rect">
            <a:avLst/>
          </a:prstGeom>
        </p:spPr>
      </p:pic>
    </p:spTree>
    <p:extLst>
      <p:ext uri="{BB962C8B-B14F-4D97-AF65-F5344CB8AC3E}">
        <p14:creationId xmlns:p14="http://schemas.microsoft.com/office/powerpoint/2010/main" val="2700594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23E3-9B45-200A-B699-FB4EF060413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267CC73-F164-B4EE-75ED-E6A6B7866C72}"/>
              </a:ext>
            </a:extLst>
          </p:cNvPr>
          <p:cNvSpPr>
            <a:spLocks noGrp="1"/>
          </p:cNvSpPr>
          <p:nvPr>
            <p:ph type="ctrTitle"/>
          </p:nvPr>
        </p:nvSpPr>
        <p:spPr>
          <a:xfrm>
            <a:off x="1647569" y="1652472"/>
            <a:ext cx="9265597" cy="3831167"/>
          </a:xfrm>
        </p:spPr>
        <p:txBody>
          <a:bodyPr/>
          <a:lstStyle/>
          <a:p>
            <a:pPr algn="ctr"/>
            <a:r>
              <a:rPr lang="en-US" b="1" dirty="0"/>
              <a:t>Suggested Book Page</a:t>
            </a:r>
            <a:br>
              <a:rPr lang="en-US" b="1" dirty="0"/>
            </a:br>
            <a:r>
              <a:rPr lang="en-US" b="1" dirty="0"/>
              <a:t>Layout</a:t>
            </a:r>
            <a:br>
              <a:rPr lang="en-US" b="1" dirty="0"/>
            </a:br>
            <a:br>
              <a:rPr lang="en-US" b="1" dirty="0"/>
            </a:br>
            <a:r>
              <a:rPr lang="en-US" sz="2400" b="1" dirty="0">
                <a:solidFill>
                  <a:schemeClr val="bg1"/>
                </a:solidFill>
              </a:rPr>
              <a:t> </a:t>
            </a:r>
            <a:endParaRPr lang="en-US" sz="2400" b="1" dirty="0"/>
          </a:p>
        </p:txBody>
      </p:sp>
      <p:sp>
        <p:nvSpPr>
          <p:cNvPr id="9" name="TextBox 8">
            <a:extLst>
              <a:ext uri="{FF2B5EF4-FFF2-40B4-BE49-F238E27FC236}">
                <a16:creationId xmlns:a16="http://schemas.microsoft.com/office/drawing/2014/main" id="{7C2404D2-A9B0-AFEF-F868-5D2C02BFD7CB}"/>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Tree>
    <p:extLst>
      <p:ext uri="{BB962C8B-B14F-4D97-AF65-F5344CB8AC3E}">
        <p14:creationId xmlns:p14="http://schemas.microsoft.com/office/powerpoint/2010/main" val="4265850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01AF8-FC2D-13AB-F227-29F043A3A01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5283B05-0C62-21EE-52CF-FFDD704110D5}"/>
              </a:ext>
            </a:extLst>
          </p:cNvPr>
          <p:cNvSpPr txBox="1"/>
          <p:nvPr/>
        </p:nvSpPr>
        <p:spPr>
          <a:xfrm>
            <a:off x="733926" y="5960370"/>
            <a:ext cx="4487778" cy="523220"/>
          </a:xfrm>
          <a:prstGeom prst="rect">
            <a:avLst/>
          </a:prstGeom>
          <a:noFill/>
        </p:spPr>
        <p:txBody>
          <a:bodyPr wrap="square" rtlCol="0">
            <a:spAutoFit/>
          </a:bodyPr>
          <a:lstStyle/>
          <a:p>
            <a:r>
              <a:rPr lang="en-US" sz="800" dirty="0">
                <a:solidFill>
                  <a:schemeClr val="bg1"/>
                </a:solidFill>
              </a:rPr>
              <a:t>© 2025 Sheppard  Edits</a:t>
            </a:r>
          </a:p>
          <a:p>
            <a:endParaRPr lang="en-US" sz="2000" dirty="0">
              <a:solidFill>
                <a:schemeClr val="bg1"/>
              </a:solidFill>
            </a:endParaRPr>
          </a:p>
        </p:txBody>
      </p:sp>
      <p:sp>
        <p:nvSpPr>
          <p:cNvPr id="3" name="TextBox 2">
            <a:extLst>
              <a:ext uri="{FF2B5EF4-FFF2-40B4-BE49-F238E27FC236}">
                <a16:creationId xmlns:a16="http://schemas.microsoft.com/office/drawing/2014/main" id="{569EACE8-F2F0-CA87-F726-8FF224181976}"/>
              </a:ext>
            </a:extLst>
          </p:cNvPr>
          <p:cNvSpPr txBox="1"/>
          <p:nvPr/>
        </p:nvSpPr>
        <p:spPr>
          <a:xfrm>
            <a:off x="1951121" y="797510"/>
            <a:ext cx="8289757" cy="5262979"/>
          </a:xfrm>
          <a:prstGeom prst="rect">
            <a:avLst/>
          </a:prstGeom>
          <a:noFill/>
        </p:spPr>
        <p:txBody>
          <a:bodyPr wrap="square">
            <a:spAutoFit/>
          </a:bodyPr>
          <a:lstStyle/>
          <a:p>
            <a:pPr algn="ctr"/>
            <a:r>
              <a:rPr lang="en-US" sz="2400" b="1" dirty="0">
                <a:solidFill>
                  <a:schemeClr val="bg1"/>
                </a:solidFill>
              </a:rPr>
              <a:t>HOOK / Logline – in BOLD</a:t>
            </a:r>
          </a:p>
          <a:p>
            <a:pPr algn="ctr"/>
            <a:r>
              <a:rPr lang="en-US" sz="2400" b="1" dirty="0">
                <a:solidFill>
                  <a:schemeClr val="bg1"/>
                </a:solidFill>
              </a:rPr>
              <a:t>* </a:t>
            </a:r>
          </a:p>
          <a:p>
            <a:pPr algn="ctr"/>
            <a:r>
              <a:rPr lang="en-US" sz="2400" b="1" dirty="0">
                <a:solidFill>
                  <a:schemeClr val="bg1"/>
                </a:solidFill>
              </a:rPr>
              <a:t>ESTABLISH SETTING, GENRE,  STYLE in 2 sentences</a:t>
            </a:r>
          </a:p>
          <a:p>
            <a:pPr algn="ctr"/>
            <a:r>
              <a:rPr lang="en-US" sz="2400" b="1" dirty="0">
                <a:solidFill>
                  <a:schemeClr val="bg1"/>
                </a:solidFill>
              </a:rPr>
              <a:t>*</a:t>
            </a:r>
          </a:p>
          <a:p>
            <a:pPr algn="ctr"/>
            <a:r>
              <a:rPr lang="en-US" sz="2400" b="1" dirty="0">
                <a:solidFill>
                  <a:schemeClr val="bg1"/>
                </a:solidFill>
              </a:rPr>
              <a:t>Introduce the CHARACTER,  the challenge. Make them appealing.</a:t>
            </a:r>
          </a:p>
          <a:p>
            <a:pPr algn="ctr"/>
            <a:r>
              <a:rPr lang="en-US" sz="2400" b="1" dirty="0">
                <a:solidFill>
                  <a:schemeClr val="bg1"/>
                </a:solidFill>
              </a:rPr>
              <a:t>*</a:t>
            </a:r>
          </a:p>
          <a:p>
            <a:pPr algn="ctr"/>
            <a:r>
              <a:rPr lang="en-US" sz="2400" b="1" dirty="0">
                <a:solidFill>
                  <a:schemeClr val="bg1"/>
                </a:solidFill>
              </a:rPr>
              <a:t>Announce the CRISIS POINT with intensity, emotion, or stakes</a:t>
            </a:r>
          </a:p>
          <a:p>
            <a:pPr algn="ctr"/>
            <a:r>
              <a:rPr lang="en-US" sz="2400" b="1" dirty="0">
                <a:solidFill>
                  <a:schemeClr val="bg1"/>
                </a:solidFill>
              </a:rPr>
              <a:t>*</a:t>
            </a:r>
          </a:p>
          <a:p>
            <a:pPr algn="ctr"/>
            <a:r>
              <a:rPr lang="en-US" sz="2400" b="1" dirty="0">
                <a:solidFill>
                  <a:schemeClr val="bg1"/>
                </a:solidFill>
              </a:rPr>
              <a:t>Main character’s CHOICE</a:t>
            </a:r>
          </a:p>
          <a:p>
            <a:pPr algn="ctr"/>
            <a:r>
              <a:rPr lang="en-US" sz="2400" b="1" dirty="0">
                <a:solidFill>
                  <a:schemeClr val="bg1"/>
                </a:solidFill>
              </a:rPr>
              <a:t>*</a:t>
            </a:r>
          </a:p>
          <a:p>
            <a:pPr algn="ctr"/>
            <a:r>
              <a:rPr lang="en-US" sz="2400" b="1" dirty="0">
                <a:solidFill>
                  <a:schemeClr val="bg1"/>
                </a:solidFill>
              </a:rPr>
              <a:t>COMPS or Call to Action – the last PULL on your reader </a:t>
            </a:r>
          </a:p>
          <a:p>
            <a:pPr algn="ctr"/>
            <a:r>
              <a:rPr lang="en-US" sz="2400" b="1" dirty="0">
                <a:solidFill>
                  <a:schemeClr val="bg1"/>
                </a:solidFill>
              </a:rPr>
              <a:t>to persuade them to buy. </a:t>
            </a:r>
          </a:p>
        </p:txBody>
      </p:sp>
    </p:spTree>
    <p:extLst>
      <p:ext uri="{BB962C8B-B14F-4D97-AF65-F5344CB8AC3E}">
        <p14:creationId xmlns:p14="http://schemas.microsoft.com/office/powerpoint/2010/main" val="343705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FA74-BF2B-E71E-361B-935DCEEB909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1A28E3F-188C-3E51-2CA6-FE00DEDA0F16}"/>
              </a:ext>
            </a:extLst>
          </p:cNvPr>
          <p:cNvSpPr>
            <a:spLocks noGrp="1"/>
          </p:cNvSpPr>
          <p:nvPr>
            <p:ph type="ctrTitle"/>
          </p:nvPr>
        </p:nvSpPr>
        <p:spPr>
          <a:xfrm>
            <a:off x="1647569" y="1652472"/>
            <a:ext cx="9265597" cy="3831167"/>
          </a:xfrm>
        </p:spPr>
        <p:txBody>
          <a:bodyPr/>
          <a:lstStyle/>
          <a:p>
            <a:r>
              <a:rPr lang="en-US" sz="4000" b="1" dirty="0"/>
              <a:t>Useful Sources:</a:t>
            </a:r>
            <a:br>
              <a:rPr lang="en-US" b="1" dirty="0"/>
            </a:br>
            <a:br>
              <a:rPr lang="en-US" b="1" dirty="0"/>
            </a:br>
            <a:r>
              <a:rPr lang="en-US" sz="2400" b="1" dirty="0">
                <a:solidFill>
                  <a:schemeClr val="bg1"/>
                </a:solidFill>
                <a:hlinkClick r:id="rId2">
                  <a:extLst>
                    <a:ext uri="{A12FA001-AC4F-418D-AE19-62706E023703}">
                      <ahyp:hlinkClr xmlns:ahyp="http://schemas.microsoft.com/office/drawing/2018/hyperlinkcolor" val="tx"/>
                    </a:ext>
                  </a:extLst>
                </a:hlinkClick>
              </a:rPr>
              <a:t>https://</a:t>
            </a:r>
            <a:r>
              <a:rPr lang="en-US" sz="2400" b="1" dirty="0" err="1">
                <a:solidFill>
                  <a:schemeClr val="bg1"/>
                </a:solidFill>
                <a:hlinkClick r:id="rId2">
                  <a:extLst>
                    <a:ext uri="{A12FA001-AC4F-418D-AE19-62706E023703}">
                      <ahyp:hlinkClr xmlns:ahyp="http://schemas.microsoft.com/office/drawing/2018/hyperlinkcolor" val="tx"/>
                    </a:ext>
                  </a:extLst>
                </a:hlinkClick>
              </a:rPr>
              <a:t>kdp.amazon.com</a:t>
            </a:r>
            <a:r>
              <a:rPr lang="en-US" sz="2400" b="1" dirty="0">
                <a:solidFill>
                  <a:schemeClr val="bg1"/>
                </a:solidFill>
                <a:hlinkClick r:id="rId2">
                  <a:extLst>
                    <a:ext uri="{A12FA001-AC4F-418D-AE19-62706E023703}">
                      <ahyp:hlinkClr xmlns:ahyp="http://schemas.microsoft.com/office/drawing/2018/hyperlinkcolor" val="tx"/>
                    </a:ext>
                  </a:extLst>
                </a:hlinkClick>
              </a:rPr>
              <a:t>/</a:t>
            </a:r>
            <a:r>
              <a:rPr lang="en-US" sz="2400" b="1" dirty="0" err="1">
                <a:solidFill>
                  <a:schemeClr val="bg1"/>
                </a:solidFill>
                <a:hlinkClick r:id="rId2">
                  <a:extLst>
                    <a:ext uri="{A12FA001-AC4F-418D-AE19-62706E023703}">
                      <ahyp:hlinkClr xmlns:ahyp="http://schemas.microsoft.com/office/drawing/2018/hyperlinkcolor" val="tx"/>
                    </a:ext>
                  </a:extLst>
                </a:hlinkClick>
              </a:rPr>
              <a:t>en_US</a:t>
            </a:r>
            <a:r>
              <a:rPr lang="en-US" sz="2400" b="1" dirty="0">
                <a:solidFill>
                  <a:schemeClr val="bg1"/>
                </a:solidFill>
                <a:hlinkClick r:id="rId2">
                  <a:extLst>
                    <a:ext uri="{A12FA001-AC4F-418D-AE19-62706E023703}">
                      <ahyp:hlinkClr xmlns:ahyp="http://schemas.microsoft.com/office/drawing/2018/hyperlinkcolor" val="tx"/>
                    </a:ext>
                  </a:extLst>
                </a:hlinkClick>
              </a:rPr>
              <a:t>/help/topic/G201097560</a:t>
            </a:r>
            <a:br>
              <a:rPr lang="en-US" sz="2400" b="1" dirty="0">
                <a:solidFill>
                  <a:schemeClr val="bg1"/>
                </a:solidFill>
              </a:rPr>
            </a:br>
            <a:br>
              <a:rPr lang="en-US" sz="2400" b="1" dirty="0">
                <a:solidFill>
                  <a:schemeClr val="bg1"/>
                </a:solidFill>
              </a:rPr>
            </a:br>
            <a:r>
              <a:rPr lang="en-US" sz="2400" b="1" dirty="0">
                <a:solidFill>
                  <a:schemeClr val="bg1"/>
                </a:solidFill>
                <a:hlinkClick r:id="rId3">
                  <a:extLst>
                    <a:ext uri="{A12FA001-AC4F-418D-AE19-62706E023703}">
                      <ahyp:hlinkClr xmlns:ahyp="http://schemas.microsoft.com/office/drawing/2018/hyperlinkcolor" val="tx"/>
                    </a:ext>
                  </a:extLst>
                </a:hlinkClick>
              </a:rPr>
              <a:t>https://</a:t>
            </a:r>
            <a:r>
              <a:rPr lang="en-US" sz="2400" b="1" dirty="0" err="1">
                <a:solidFill>
                  <a:schemeClr val="bg1"/>
                </a:solidFill>
                <a:hlinkClick r:id="rId3">
                  <a:extLst>
                    <a:ext uri="{A12FA001-AC4F-418D-AE19-62706E023703}">
                      <ahyp:hlinkClr xmlns:ahyp="http://schemas.microsoft.com/office/drawing/2018/hyperlinkcolor" val="tx"/>
                    </a:ext>
                  </a:extLst>
                </a:hlinkClick>
              </a:rPr>
              <a:t>www.ingramspark.com</a:t>
            </a:r>
            <a:r>
              <a:rPr lang="en-US" sz="2400" b="1" dirty="0">
                <a:solidFill>
                  <a:schemeClr val="bg1"/>
                </a:solidFill>
                <a:hlinkClick r:id="rId3">
                  <a:extLst>
                    <a:ext uri="{A12FA001-AC4F-418D-AE19-62706E023703}">
                      <ahyp:hlinkClr xmlns:ahyp="http://schemas.microsoft.com/office/drawing/2018/hyperlinkcolor" val="tx"/>
                    </a:ext>
                  </a:extLst>
                </a:hlinkClick>
              </a:rPr>
              <a:t>/</a:t>
            </a:r>
            <a:r>
              <a:rPr lang="en-US" sz="2400" b="1" dirty="0" err="1">
                <a:solidFill>
                  <a:schemeClr val="bg1"/>
                </a:solidFill>
                <a:hlinkClick r:id="rId3">
                  <a:extLst>
                    <a:ext uri="{A12FA001-AC4F-418D-AE19-62706E023703}">
                      <ahyp:hlinkClr xmlns:ahyp="http://schemas.microsoft.com/office/drawing/2018/hyperlinkcolor" val="tx"/>
                    </a:ext>
                  </a:extLst>
                </a:hlinkClick>
              </a:rPr>
              <a:t>lp</a:t>
            </a:r>
            <a:r>
              <a:rPr lang="en-US" sz="2400" b="1" dirty="0">
                <a:solidFill>
                  <a:schemeClr val="bg1"/>
                </a:solidFill>
                <a:hlinkClick r:id="rId3">
                  <a:extLst>
                    <a:ext uri="{A12FA001-AC4F-418D-AE19-62706E023703}">
                      <ahyp:hlinkClr xmlns:ahyp="http://schemas.microsoft.com/office/drawing/2018/hyperlinkcolor" val="tx"/>
                    </a:ext>
                  </a:extLst>
                </a:hlinkClick>
              </a:rPr>
              <a:t>/metadata-checklist</a:t>
            </a:r>
            <a:br>
              <a:rPr lang="en-US" sz="2400" b="1" dirty="0">
                <a:solidFill>
                  <a:schemeClr val="bg1"/>
                </a:solidFill>
              </a:rPr>
            </a:br>
            <a:br>
              <a:rPr lang="en-US" sz="2400" b="1" dirty="0">
                <a:solidFill>
                  <a:schemeClr val="bg1"/>
                </a:solidFill>
              </a:rPr>
            </a:br>
            <a:r>
              <a:rPr lang="en-US" sz="2400" b="1" dirty="0"/>
              <a:t>https://</a:t>
            </a:r>
            <a:r>
              <a:rPr lang="en-US" sz="2400" b="1" dirty="0" err="1"/>
              <a:t>publisherrocket.com</a:t>
            </a:r>
            <a:r>
              <a:rPr lang="en-US" sz="2400" b="1" dirty="0"/>
              <a:t>/</a:t>
            </a:r>
            <a:br>
              <a:rPr lang="en-US" sz="2400" b="1" dirty="0"/>
            </a:br>
            <a:endParaRPr lang="en-US" sz="2400" b="1" dirty="0"/>
          </a:p>
        </p:txBody>
      </p:sp>
      <p:sp>
        <p:nvSpPr>
          <p:cNvPr id="9" name="TextBox 8">
            <a:extLst>
              <a:ext uri="{FF2B5EF4-FFF2-40B4-BE49-F238E27FC236}">
                <a16:creationId xmlns:a16="http://schemas.microsoft.com/office/drawing/2014/main" id="{52E93293-494C-8C6B-151F-1BA983E3A9D8}"/>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Tree>
    <p:extLst>
      <p:ext uri="{BB962C8B-B14F-4D97-AF65-F5344CB8AC3E}">
        <p14:creationId xmlns:p14="http://schemas.microsoft.com/office/powerpoint/2010/main" val="2879961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BCE3E-4310-DC64-BFEE-C499FCE3684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FDDA601-E478-6F70-C32B-5039AB642EF6}"/>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2" name="Date Placeholder 14">
            <a:extLst>
              <a:ext uri="{FF2B5EF4-FFF2-40B4-BE49-F238E27FC236}">
                <a16:creationId xmlns:a16="http://schemas.microsoft.com/office/drawing/2014/main" id="{2E77A8C2-15D1-590C-143C-A1A6A3EEE99F}"/>
              </a:ext>
            </a:extLst>
          </p:cNvPr>
          <p:cNvSpPr txBox="1">
            <a:spLocks/>
          </p:cNvSpPr>
          <p:nvPr/>
        </p:nvSpPr>
        <p:spPr>
          <a:xfrm>
            <a:off x="133350" y="648698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3BF043-A0E2-48C9-80FB-0A3EF98DDCEF}" type="datetime1">
              <a:rPr lang="en-US" smtClean="0">
                <a:solidFill>
                  <a:schemeClr val="bg1"/>
                </a:solidFill>
              </a:rPr>
              <a:pPr/>
              <a:t>9/14/25</a:t>
            </a:fld>
            <a:endParaRPr lang="en-US" dirty="0">
              <a:solidFill>
                <a:schemeClr val="bg1"/>
              </a:solidFill>
            </a:endParaRPr>
          </a:p>
        </p:txBody>
      </p:sp>
      <p:sp>
        <p:nvSpPr>
          <p:cNvPr id="3" name="Slide Number Placeholder 15">
            <a:extLst>
              <a:ext uri="{FF2B5EF4-FFF2-40B4-BE49-F238E27FC236}">
                <a16:creationId xmlns:a16="http://schemas.microsoft.com/office/drawing/2014/main" id="{A37F8D59-2615-41ED-DB98-27AE74F3CE00}"/>
              </a:ext>
            </a:extLst>
          </p:cNvPr>
          <p:cNvSpPr txBox="1">
            <a:spLocks/>
          </p:cNvSpPr>
          <p:nvPr/>
        </p:nvSpPr>
        <p:spPr>
          <a:xfrm>
            <a:off x="9315450" y="648698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4A09A9-5501-47C1-A89A-A340965A2BE2}" type="slidenum">
              <a:rPr lang="en-US" smtClean="0">
                <a:solidFill>
                  <a:schemeClr val="bg1"/>
                </a:solidFill>
              </a:rPr>
              <a:pPr/>
              <a:t>37</a:t>
            </a:fld>
            <a:endParaRPr lang="en-US" dirty="0">
              <a:solidFill>
                <a:schemeClr val="bg1"/>
              </a:solidFill>
            </a:endParaRPr>
          </a:p>
        </p:txBody>
      </p:sp>
      <p:sp>
        <p:nvSpPr>
          <p:cNvPr id="4" name="Text Placeholder 5">
            <a:extLst>
              <a:ext uri="{FF2B5EF4-FFF2-40B4-BE49-F238E27FC236}">
                <a16:creationId xmlns:a16="http://schemas.microsoft.com/office/drawing/2014/main" id="{653670AB-907A-D3AF-173E-A6FB38E3D549}"/>
              </a:ext>
            </a:extLst>
          </p:cNvPr>
          <p:cNvSpPr txBox="1">
            <a:spLocks/>
          </p:cNvSpPr>
          <p:nvPr/>
        </p:nvSpPr>
        <p:spPr>
          <a:xfrm>
            <a:off x="5060279" y="3655118"/>
            <a:ext cx="5170487" cy="1319213"/>
          </a:xfrm>
          <a:prstGeom prst="rect">
            <a:avLst/>
          </a:prstGeom>
        </p:spPr>
        <p:txBody>
          <a:bodyPr>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solidFill>
                  <a:schemeClr val="bg1"/>
                </a:solidFill>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www.sheppardedits.com</a:t>
            </a:r>
            <a:endParaRPr lang="en-US" sz="2400" b="1">
              <a:solidFill>
                <a:schemeClr val="bg1"/>
              </a:solidFill>
              <a:latin typeface="Aharoni" panose="02010803020104030203" pitchFamily="2" charset="-79"/>
              <a:cs typeface="Aharoni" panose="02010803020104030203" pitchFamily="2" charset="-79"/>
            </a:endParaRPr>
          </a:p>
          <a:p>
            <a:pPr marL="0" indent="0">
              <a:buFont typeface="Arial" panose="020B0604020202020204" pitchFamily="34" charset="0"/>
              <a:buNone/>
            </a:pPr>
            <a:r>
              <a:rPr lang="en-US" sz="2400" b="1">
                <a:solidFill>
                  <a:schemeClr val="bg1"/>
                </a:solidFill>
                <a:latin typeface="Aharoni" panose="02010803020104030203" pitchFamily="2" charset="-79"/>
                <a:cs typeface="Aharoni" panose="02010803020104030203" pitchFamily="2" charset="-79"/>
              </a:rPr>
              <a:t>Email: sheppardedits@gmail.com</a:t>
            </a:r>
            <a:endParaRPr lang="en-US" sz="2400" b="1" dirty="0">
              <a:solidFill>
                <a:schemeClr val="bg1"/>
              </a:solidFill>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91D7DCB6-CEE6-5CD9-C67D-DD159A5FCBF7}"/>
              </a:ext>
            </a:extLst>
          </p:cNvPr>
          <p:cNvSpPr txBox="1"/>
          <p:nvPr/>
        </p:nvSpPr>
        <p:spPr>
          <a:xfrm>
            <a:off x="4762105" y="2423260"/>
            <a:ext cx="6379597" cy="1107996"/>
          </a:xfrm>
          <a:prstGeom prst="rect">
            <a:avLst/>
          </a:prstGeom>
          <a:noFill/>
        </p:spPr>
        <p:txBody>
          <a:bodyPr wrap="square" rtlCol="0">
            <a:spAutoFit/>
          </a:bodyPr>
          <a:lstStyle/>
          <a:p>
            <a:r>
              <a:rPr lang="en-US" sz="6600" b="1" i="1" dirty="0">
                <a:solidFill>
                  <a:schemeClr val="bg1"/>
                </a:solidFill>
                <a:latin typeface="Abadi" panose="020B0604020104020204" pitchFamily="34" charset="0"/>
              </a:rPr>
              <a:t>Thank You!</a:t>
            </a:r>
          </a:p>
        </p:txBody>
      </p:sp>
      <p:pic>
        <p:nvPicPr>
          <p:cNvPr id="7" name="Picture 6">
            <a:extLst>
              <a:ext uri="{FF2B5EF4-FFF2-40B4-BE49-F238E27FC236}">
                <a16:creationId xmlns:a16="http://schemas.microsoft.com/office/drawing/2014/main" id="{6C1EFB00-4809-F104-93A6-2BE220D0519B}"/>
              </a:ext>
            </a:extLst>
          </p:cNvPr>
          <p:cNvPicPr>
            <a:picLocks noChangeAspect="1"/>
          </p:cNvPicPr>
          <p:nvPr/>
        </p:nvPicPr>
        <p:blipFill>
          <a:blip r:embed="rId3"/>
          <a:stretch>
            <a:fillRect/>
          </a:stretch>
        </p:blipFill>
        <p:spPr>
          <a:xfrm>
            <a:off x="1386372" y="2292513"/>
            <a:ext cx="2980356" cy="2725210"/>
          </a:xfrm>
          <a:prstGeom prst="rect">
            <a:avLst/>
          </a:prstGeom>
        </p:spPr>
      </p:pic>
    </p:spTree>
    <p:extLst>
      <p:ext uri="{BB962C8B-B14F-4D97-AF65-F5344CB8AC3E}">
        <p14:creationId xmlns:p14="http://schemas.microsoft.com/office/powerpoint/2010/main" val="408270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E12A5-ED14-5468-1B34-1FC7B984B7E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C8339E2-8F96-96F9-3D45-0B746C9AF3A8}"/>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5" name="TextBox 4">
            <a:extLst>
              <a:ext uri="{FF2B5EF4-FFF2-40B4-BE49-F238E27FC236}">
                <a16:creationId xmlns:a16="http://schemas.microsoft.com/office/drawing/2014/main" id="{E6CAA5A3-F76E-22C0-B310-92A15008EBDF}"/>
              </a:ext>
            </a:extLst>
          </p:cNvPr>
          <p:cNvSpPr txBox="1"/>
          <p:nvPr/>
        </p:nvSpPr>
        <p:spPr>
          <a:xfrm>
            <a:off x="1401418" y="1212573"/>
            <a:ext cx="8935278" cy="4339650"/>
          </a:xfrm>
          <a:prstGeom prst="rect">
            <a:avLst/>
          </a:prstGeom>
          <a:noFill/>
        </p:spPr>
        <p:txBody>
          <a:bodyPr wrap="square" rtlCol="0">
            <a:spAutoFit/>
          </a:bodyPr>
          <a:lstStyle/>
          <a:p>
            <a:r>
              <a:rPr lang="en-US" sz="3600" b="1" dirty="0">
                <a:solidFill>
                  <a:schemeClr val="bg1"/>
                </a:solidFill>
              </a:rPr>
              <a:t>Metadata: the Why</a:t>
            </a:r>
            <a:endParaRPr lang="en-US" sz="2400" b="1" dirty="0">
              <a:solidFill>
                <a:schemeClr val="bg1"/>
              </a:solidFill>
            </a:endParaRPr>
          </a:p>
          <a:p>
            <a:endParaRPr lang="en-US" sz="2400" b="1" dirty="0">
              <a:solidFill>
                <a:schemeClr val="bg1"/>
              </a:solidFill>
            </a:endParaRPr>
          </a:p>
          <a:p>
            <a:pPr marL="342900" indent="-342900">
              <a:buFont typeface="Arial" panose="020B0604020202020204" pitchFamily="34" charset="0"/>
              <a:buChar char="•"/>
            </a:pPr>
            <a:r>
              <a:rPr lang="en-US" sz="2400" b="1" dirty="0">
                <a:solidFill>
                  <a:schemeClr val="bg1"/>
                </a:solidFill>
              </a:rPr>
              <a:t>Clear, succinct details TRANSFER DATA for your book into publisher and retail databases, platforms, and Amazon framework.</a:t>
            </a:r>
          </a:p>
          <a:p>
            <a:pPr marL="342900" indent="-342900">
              <a:buFont typeface="Arial" panose="020B0604020202020204" pitchFamily="34" charset="0"/>
              <a:buChar char="•"/>
            </a:pPr>
            <a:endParaRPr lang="en-US" sz="2400" b="1" dirty="0">
              <a:solidFill>
                <a:schemeClr val="bg1"/>
              </a:solidFill>
            </a:endParaRPr>
          </a:p>
          <a:p>
            <a:pPr marL="342900" indent="-342900">
              <a:buFont typeface="Arial" panose="020B0604020202020204" pitchFamily="34" charset="0"/>
              <a:buChar char="•"/>
            </a:pPr>
            <a:r>
              <a:rPr lang="en-US" sz="2400" b="1" dirty="0">
                <a:solidFill>
                  <a:schemeClr val="bg1"/>
                </a:solidFill>
              </a:rPr>
              <a:t>Allows easy CATEGORIZATION by retailers, libraries, and wholesalers.</a:t>
            </a:r>
          </a:p>
          <a:p>
            <a:endParaRPr lang="en-US" sz="2400" b="1" dirty="0">
              <a:solidFill>
                <a:schemeClr val="bg1"/>
              </a:solidFill>
            </a:endParaRPr>
          </a:p>
          <a:p>
            <a:pPr marL="342900" indent="-342900">
              <a:buFont typeface="Arial" panose="020B0604020202020204" pitchFamily="34" charset="0"/>
              <a:buChar char="•"/>
            </a:pPr>
            <a:r>
              <a:rPr lang="en-US" sz="2400" b="1" dirty="0">
                <a:solidFill>
                  <a:schemeClr val="bg1"/>
                </a:solidFill>
              </a:rPr>
              <a:t>Strategy for DISCOVERY by readers to find your book and persuasion to BUY.</a:t>
            </a:r>
          </a:p>
        </p:txBody>
      </p:sp>
    </p:spTree>
    <p:extLst>
      <p:ext uri="{BB962C8B-B14F-4D97-AF65-F5344CB8AC3E}">
        <p14:creationId xmlns:p14="http://schemas.microsoft.com/office/powerpoint/2010/main" val="284778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04140-5BFA-48A9-3818-B45A05E6F9F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9803E37-AFD6-9A71-327E-1D2863F10B51}"/>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4" name="TextBox 3">
            <a:extLst>
              <a:ext uri="{FF2B5EF4-FFF2-40B4-BE49-F238E27FC236}">
                <a16:creationId xmlns:a16="http://schemas.microsoft.com/office/drawing/2014/main" id="{C9A29E72-DB46-F308-4A82-A264CE74AA49}"/>
              </a:ext>
            </a:extLst>
          </p:cNvPr>
          <p:cNvSpPr txBox="1"/>
          <p:nvPr/>
        </p:nvSpPr>
        <p:spPr>
          <a:xfrm>
            <a:off x="2226364" y="2395330"/>
            <a:ext cx="7911547" cy="2308324"/>
          </a:xfrm>
          <a:prstGeom prst="rect">
            <a:avLst/>
          </a:prstGeom>
          <a:noFill/>
        </p:spPr>
        <p:txBody>
          <a:bodyPr wrap="square" rtlCol="0">
            <a:spAutoFit/>
          </a:bodyPr>
          <a:lstStyle/>
          <a:p>
            <a:pPr algn="ctr"/>
            <a:r>
              <a:rPr lang="en-US" sz="3600" b="1" dirty="0">
                <a:solidFill>
                  <a:schemeClr val="bg1"/>
                </a:solidFill>
              </a:rPr>
              <a:t>Start with</a:t>
            </a:r>
          </a:p>
          <a:p>
            <a:pPr algn="ctr"/>
            <a:r>
              <a:rPr lang="en-US" sz="3600" b="1" dirty="0">
                <a:solidFill>
                  <a:schemeClr val="bg1"/>
                </a:solidFill>
              </a:rPr>
              <a:t>Simple SOURCE components:</a:t>
            </a:r>
          </a:p>
          <a:p>
            <a:pPr algn="ctr"/>
            <a:r>
              <a:rPr lang="en-US" sz="3600" b="1" dirty="0">
                <a:solidFill>
                  <a:schemeClr val="bg1"/>
                </a:solidFill>
              </a:rPr>
              <a:t>  </a:t>
            </a:r>
          </a:p>
          <a:p>
            <a:pPr algn="ctr"/>
            <a:r>
              <a:rPr lang="en-US" sz="3600" b="1" dirty="0">
                <a:solidFill>
                  <a:schemeClr val="bg1"/>
                </a:solidFill>
              </a:rPr>
              <a:t>Physical details and source details</a:t>
            </a:r>
          </a:p>
        </p:txBody>
      </p:sp>
    </p:spTree>
    <p:extLst>
      <p:ext uri="{BB962C8B-B14F-4D97-AF65-F5344CB8AC3E}">
        <p14:creationId xmlns:p14="http://schemas.microsoft.com/office/powerpoint/2010/main" val="248622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A4374-8FE3-C881-C694-FDF873A0C21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36CCC33-4065-5539-B658-C5CF08777D03}"/>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pic>
        <p:nvPicPr>
          <p:cNvPr id="3" name="Picture 2">
            <a:extLst>
              <a:ext uri="{FF2B5EF4-FFF2-40B4-BE49-F238E27FC236}">
                <a16:creationId xmlns:a16="http://schemas.microsoft.com/office/drawing/2014/main" id="{D8CF0500-3A08-C0BD-7760-2266E18B8161}"/>
              </a:ext>
            </a:extLst>
          </p:cNvPr>
          <p:cNvPicPr>
            <a:picLocks noChangeAspect="1"/>
          </p:cNvPicPr>
          <p:nvPr/>
        </p:nvPicPr>
        <p:blipFill>
          <a:blip r:embed="rId2"/>
          <a:stretch>
            <a:fillRect/>
          </a:stretch>
        </p:blipFill>
        <p:spPr>
          <a:xfrm>
            <a:off x="1189383" y="1674277"/>
            <a:ext cx="2069612" cy="3125536"/>
          </a:xfrm>
          <a:prstGeom prst="rect">
            <a:avLst/>
          </a:prstGeom>
        </p:spPr>
      </p:pic>
      <p:pic>
        <p:nvPicPr>
          <p:cNvPr id="12" name="Picture 11">
            <a:extLst>
              <a:ext uri="{FF2B5EF4-FFF2-40B4-BE49-F238E27FC236}">
                <a16:creationId xmlns:a16="http://schemas.microsoft.com/office/drawing/2014/main" id="{71D8DBB7-926A-342F-99B3-FF8E2DFD0633}"/>
              </a:ext>
            </a:extLst>
          </p:cNvPr>
          <p:cNvPicPr>
            <a:picLocks noChangeAspect="1"/>
          </p:cNvPicPr>
          <p:nvPr/>
        </p:nvPicPr>
        <p:blipFill>
          <a:blip r:embed="rId3"/>
          <a:stretch>
            <a:fillRect/>
          </a:stretch>
        </p:blipFill>
        <p:spPr>
          <a:xfrm>
            <a:off x="3583806" y="1373918"/>
            <a:ext cx="4220164" cy="1200318"/>
          </a:xfrm>
          <a:prstGeom prst="rect">
            <a:avLst/>
          </a:prstGeom>
        </p:spPr>
      </p:pic>
      <p:pic>
        <p:nvPicPr>
          <p:cNvPr id="14" name="Picture 13">
            <a:extLst>
              <a:ext uri="{FF2B5EF4-FFF2-40B4-BE49-F238E27FC236}">
                <a16:creationId xmlns:a16="http://schemas.microsoft.com/office/drawing/2014/main" id="{22DAB6CB-FA7B-2FFC-271A-DA0F39FA7BC8}"/>
              </a:ext>
            </a:extLst>
          </p:cNvPr>
          <p:cNvPicPr>
            <a:picLocks noChangeAspect="1"/>
          </p:cNvPicPr>
          <p:nvPr/>
        </p:nvPicPr>
        <p:blipFill>
          <a:blip r:embed="rId4"/>
          <a:stretch>
            <a:fillRect/>
          </a:stretch>
        </p:blipFill>
        <p:spPr>
          <a:xfrm>
            <a:off x="6748111" y="2962372"/>
            <a:ext cx="3526857" cy="3214516"/>
          </a:xfrm>
          <a:prstGeom prst="rect">
            <a:avLst/>
          </a:prstGeom>
        </p:spPr>
      </p:pic>
      <p:sp>
        <p:nvSpPr>
          <p:cNvPr id="15" name="TextBox 14">
            <a:extLst>
              <a:ext uri="{FF2B5EF4-FFF2-40B4-BE49-F238E27FC236}">
                <a16:creationId xmlns:a16="http://schemas.microsoft.com/office/drawing/2014/main" id="{63023816-3B9C-9708-A46E-EF915FAF91EB}"/>
              </a:ext>
            </a:extLst>
          </p:cNvPr>
          <p:cNvSpPr txBox="1"/>
          <p:nvPr/>
        </p:nvSpPr>
        <p:spPr>
          <a:xfrm>
            <a:off x="8080512" y="1286711"/>
            <a:ext cx="3101008" cy="1446550"/>
          </a:xfrm>
          <a:prstGeom prst="rect">
            <a:avLst/>
          </a:prstGeom>
          <a:noFill/>
        </p:spPr>
        <p:txBody>
          <a:bodyPr wrap="square" rtlCol="0">
            <a:spAutoFit/>
          </a:bodyPr>
          <a:lstStyle/>
          <a:p>
            <a:r>
              <a:rPr lang="en-US" b="1" dirty="0">
                <a:solidFill>
                  <a:schemeClr val="bg1"/>
                </a:solidFill>
              </a:rPr>
              <a:t>Title / Subtitle</a:t>
            </a:r>
          </a:p>
          <a:p>
            <a:r>
              <a:rPr lang="en-US" b="1" dirty="0">
                <a:solidFill>
                  <a:schemeClr val="bg1"/>
                </a:solidFill>
              </a:rPr>
              <a:t>Series</a:t>
            </a:r>
          </a:p>
          <a:p>
            <a:r>
              <a:rPr lang="en-US" b="1" dirty="0">
                <a:solidFill>
                  <a:schemeClr val="bg1"/>
                </a:solidFill>
              </a:rPr>
              <a:t>Format</a:t>
            </a:r>
          </a:p>
          <a:p>
            <a:r>
              <a:rPr lang="en-US" b="1" dirty="0">
                <a:solidFill>
                  <a:schemeClr val="bg1"/>
                </a:solidFill>
              </a:rPr>
              <a:t>Author</a:t>
            </a:r>
          </a:p>
          <a:p>
            <a:r>
              <a:rPr lang="en-US" sz="1600" b="1" dirty="0">
                <a:solidFill>
                  <a:schemeClr val="bg1"/>
                </a:solidFill>
              </a:rPr>
              <a:t>(Ranking </a:t>
            </a:r>
            <a:r>
              <a:rPr lang="en-US" sz="1600" b="1" dirty="0" err="1">
                <a:solidFill>
                  <a:schemeClr val="bg1"/>
                </a:solidFill>
              </a:rPr>
              <a:t>estab</a:t>
            </a:r>
            <a:r>
              <a:rPr lang="en-US" sz="1600" b="1" dirty="0">
                <a:solidFill>
                  <a:schemeClr val="bg1"/>
                </a:solidFill>
              </a:rPr>
              <a:t> by Amazon)</a:t>
            </a:r>
          </a:p>
        </p:txBody>
      </p:sp>
      <p:sp>
        <p:nvSpPr>
          <p:cNvPr id="19" name="TextBox 18">
            <a:extLst>
              <a:ext uri="{FF2B5EF4-FFF2-40B4-BE49-F238E27FC236}">
                <a16:creationId xmlns:a16="http://schemas.microsoft.com/office/drawing/2014/main" id="{78CFE7A8-ACA8-8BA7-84A7-9A51D797A63E}"/>
              </a:ext>
            </a:extLst>
          </p:cNvPr>
          <p:cNvSpPr txBox="1"/>
          <p:nvPr/>
        </p:nvSpPr>
        <p:spPr>
          <a:xfrm>
            <a:off x="1189383" y="5072969"/>
            <a:ext cx="5009321" cy="584775"/>
          </a:xfrm>
          <a:prstGeom prst="rect">
            <a:avLst/>
          </a:prstGeom>
          <a:noFill/>
        </p:spPr>
        <p:txBody>
          <a:bodyPr wrap="square" rtlCol="0">
            <a:spAutoFit/>
          </a:bodyPr>
          <a:lstStyle/>
          <a:p>
            <a:r>
              <a:rPr lang="en-US" sz="3200" b="1" dirty="0">
                <a:solidFill>
                  <a:schemeClr val="bg1"/>
                </a:solidFill>
              </a:rPr>
              <a:t>The simple components:</a:t>
            </a:r>
          </a:p>
        </p:txBody>
      </p:sp>
    </p:spTree>
    <p:extLst>
      <p:ext uri="{BB962C8B-B14F-4D97-AF65-F5344CB8AC3E}">
        <p14:creationId xmlns:p14="http://schemas.microsoft.com/office/powerpoint/2010/main" val="152607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DD58E-16ED-472A-C215-6B34C2D950C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1C136BC-1C4E-A8FE-AEE9-570B7F26178A}"/>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
        <p:nvSpPr>
          <p:cNvPr id="4" name="TextBox 3">
            <a:extLst>
              <a:ext uri="{FF2B5EF4-FFF2-40B4-BE49-F238E27FC236}">
                <a16:creationId xmlns:a16="http://schemas.microsoft.com/office/drawing/2014/main" id="{AE5D23AC-41A4-09EB-F8A0-78BA44F0445B}"/>
              </a:ext>
            </a:extLst>
          </p:cNvPr>
          <p:cNvSpPr txBox="1"/>
          <p:nvPr/>
        </p:nvSpPr>
        <p:spPr>
          <a:xfrm>
            <a:off x="1597584" y="1955916"/>
            <a:ext cx="9671326" cy="3785652"/>
          </a:xfrm>
          <a:prstGeom prst="rect">
            <a:avLst/>
          </a:prstGeom>
          <a:noFill/>
        </p:spPr>
        <p:txBody>
          <a:bodyPr wrap="square" rtlCol="0">
            <a:spAutoFit/>
          </a:bodyPr>
          <a:lstStyle/>
          <a:p>
            <a:r>
              <a:rPr lang="en-US" sz="3600" b="1" dirty="0">
                <a:solidFill>
                  <a:schemeClr val="bg1"/>
                </a:solidFill>
              </a:rPr>
              <a:t>NEXT: Strategic PERSUASIVE Components:</a:t>
            </a:r>
          </a:p>
          <a:p>
            <a:endParaRPr lang="en-US" sz="3600" b="1" dirty="0">
              <a:solidFill>
                <a:schemeClr val="bg1"/>
              </a:solidFill>
            </a:endParaRPr>
          </a:p>
          <a:p>
            <a:pPr marL="1371600" lvl="2" indent="-457200">
              <a:buFont typeface="Arial" panose="020B0604020202020204" pitchFamily="34" charset="0"/>
              <a:buChar char="•"/>
            </a:pPr>
            <a:r>
              <a:rPr lang="en-US" sz="2800" b="1" dirty="0">
                <a:solidFill>
                  <a:schemeClr val="bg1"/>
                </a:solidFill>
              </a:rPr>
              <a:t>Cover</a:t>
            </a:r>
          </a:p>
          <a:p>
            <a:pPr marL="1371600" lvl="2" indent="-457200">
              <a:buFont typeface="Arial" panose="020B0604020202020204" pitchFamily="34" charset="0"/>
              <a:buChar char="•"/>
            </a:pPr>
            <a:r>
              <a:rPr lang="en-US" sz="2800" b="1" dirty="0">
                <a:solidFill>
                  <a:schemeClr val="bg1"/>
                </a:solidFill>
              </a:rPr>
              <a:t>Primary Audience &amp; Price</a:t>
            </a:r>
          </a:p>
          <a:p>
            <a:pPr marL="1371600" lvl="2" indent="-457200">
              <a:buFont typeface="Arial" panose="020B0604020202020204" pitchFamily="34" charset="0"/>
              <a:buChar char="•"/>
            </a:pPr>
            <a:r>
              <a:rPr lang="en-US" sz="2800" b="1" dirty="0">
                <a:solidFill>
                  <a:schemeClr val="bg1"/>
                </a:solidFill>
              </a:rPr>
              <a:t>Categories and/or BISAC subject codes</a:t>
            </a:r>
          </a:p>
          <a:p>
            <a:pPr marL="1371600" lvl="2" indent="-457200">
              <a:buFont typeface="Arial" panose="020B0604020202020204" pitchFamily="34" charset="0"/>
              <a:buChar char="•"/>
            </a:pPr>
            <a:r>
              <a:rPr lang="en-US" sz="2800" b="1" dirty="0">
                <a:solidFill>
                  <a:schemeClr val="bg1"/>
                </a:solidFill>
              </a:rPr>
              <a:t>Keywords</a:t>
            </a:r>
          </a:p>
          <a:p>
            <a:pPr marL="1371600" lvl="2" indent="-457200">
              <a:buFont typeface="Arial" panose="020B0604020202020204" pitchFamily="34" charset="0"/>
              <a:buChar char="•"/>
            </a:pPr>
            <a:r>
              <a:rPr lang="en-US" sz="2800" b="1" dirty="0">
                <a:solidFill>
                  <a:schemeClr val="bg1"/>
                </a:solidFill>
              </a:rPr>
              <a:t>Description</a:t>
            </a:r>
          </a:p>
          <a:p>
            <a:endParaRPr lang="en-US" sz="2800" b="1" dirty="0">
              <a:solidFill>
                <a:schemeClr val="bg1"/>
              </a:solidFill>
            </a:endParaRPr>
          </a:p>
        </p:txBody>
      </p:sp>
    </p:spTree>
    <p:extLst>
      <p:ext uri="{BB962C8B-B14F-4D97-AF65-F5344CB8AC3E}">
        <p14:creationId xmlns:p14="http://schemas.microsoft.com/office/powerpoint/2010/main" val="340547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2288E-5070-97E9-DC98-B6A3DA27841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312464A-3E13-7798-B4FE-FF2800E0FCA8}"/>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pic>
        <p:nvPicPr>
          <p:cNvPr id="7" name="Picture 6">
            <a:extLst>
              <a:ext uri="{FF2B5EF4-FFF2-40B4-BE49-F238E27FC236}">
                <a16:creationId xmlns:a16="http://schemas.microsoft.com/office/drawing/2014/main" id="{DAC6DFEE-5A69-B0A8-B670-C75885F14417}"/>
              </a:ext>
            </a:extLst>
          </p:cNvPr>
          <p:cNvPicPr>
            <a:picLocks noChangeAspect="1"/>
          </p:cNvPicPr>
          <p:nvPr/>
        </p:nvPicPr>
        <p:blipFill>
          <a:blip r:embed="rId2"/>
          <a:stretch>
            <a:fillRect/>
          </a:stretch>
        </p:blipFill>
        <p:spPr>
          <a:xfrm>
            <a:off x="3049193" y="1439760"/>
            <a:ext cx="6093613" cy="4123392"/>
          </a:xfrm>
          <a:prstGeom prst="rect">
            <a:avLst/>
          </a:prstGeom>
        </p:spPr>
      </p:pic>
    </p:spTree>
    <p:extLst>
      <p:ext uri="{BB962C8B-B14F-4D97-AF65-F5344CB8AC3E}">
        <p14:creationId xmlns:p14="http://schemas.microsoft.com/office/powerpoint/2010/main" val="304261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D34C-357A-217F-FFBD-03AC023251E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F3274F-0466-4373-4165-DBCFFAE34425}"/>
              </a:ext>
            </a:extLst>
          </p:cNvPr>
          <p:cNvSpPr>
            <a:spLocks noGrp="1"/>
          </p:cNvSpPr>
          <p:nvPr>
            <p:ph type="ctrTitle"/>
          </p:nvPr>
        </p:nvSpPr>
        <p:spPr>
          <a:xfrm>
            <a:off x="1532792" y="1592837"/>
            <a:ext cx="9126415" cy="3316329"/>
          </a:xfrm>
        </p:spPr>
        <p:txBody>
          <a:bodyPr/>
          <a:lstStyle/>
          <a:p>
            <a:pPr algn="ctr"/>
            <a:r>
              <a:rPr lang="en-US" b="1" dirty="0"/>
              <a:t>But FIRST:</a:t>
            </a:r>
            <a:br>
              <a:rPr lang="en-US" b="1" dirty="0"/>
            </a:br>
            <a:br>
              <a:rPr lang="en-US" b="1" dirty="0"/>
            </a:br>
            <a:r>
              <a:rPr lang="en-US" sz="4000" b="1" dirty="0"/>
              <a:t>take another look </a:t>
            </a:r>
            <a:br>
              <a:rPr lang="en-US" sz="4000" b="1" dirty="0"/>
            </a:br>
            <a:r>
              <a:rPr lang="en-US" sz="4000" b="1" dirty="0"/>
              <a:t>at your book</a:t>
            </a:r>
          </a:p>
        </p:txBody>
      </p:sp>
      <p:sp>
        <p:nvSpPr>
          <p:cNvPr id="9" name="TextBox 8">
            <a:extLst>
              <a:ext uri="{FF2B5EF4-FFF2-40B4-BE49-F238E27FC236}">
                <a16:creationId xmlns:a16="http://schemas.microsoft.com/office/drawing/2014/main" id="{21CE1882-5339-A009-787E-C3DF97F4A88B}"/>
              </a:ext>
            </a:extLst>
          </p:cNvPr>
          <p:cNvSpPr txBox="1"/>
          <p:nvPr/>
        </p:nvSpPr>
        <p:spPr>
          <a:xfrm>
            <a:off x="622300" y="5930900"/>
            <a:ext cx="3365500" cy="430887"/>
          </a:xfrm>
          <a:prstGeom prst="rect">
            <a:avLst/>
          </a:prstGeom>
          <a:noFill/>
        </p:spPr>
        <p:txBody>
          <a:bodyPr wrap="square" rtlCol="0">
            <a:spAutoFit/>
          </a:bodyPr>
          <a:lstStyle/>
          <a:p>
            <a:r>
              <a:rPr lang="en-US" sz="1100" dirty="0">
                <a:solidFill>
                  <a:schemeClr val="bg1"/>
                </a:solidFill>
              </a:rPr>
              <a:t>© 2025 Sheppard  Edits</a:t>
            </a:r>
          </a:p>
          <a:p>
            <a:endParaRPr lang="en-US" sz="1100" dirty="0">
              <a:solidFill>
                <a:schemeClr val="bg1"/>
              </a:solidFill>
            </a:endParaRPr>
          </a:p>
        </p:txBody>
      </p:sp>
    </p:spTree>
    <p:extLst>
      <p:ext uri="{BB962C8B-B14F-4D97-AF65-F5344CB8AC3E}">
        <p14:creationId xmlns:p14="http://schemas.microsoft.com/office/powerpoint/2010/main" val="1824152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4052</TotalTime>
  <Words>1411</Words>
  <Application>Microsoft Macintosh PowerPoint</Application>
  <PresentationFormat>Widescreen</PresentationFormat>
  <Paragraphs>258</Paragraphs>
  <Slides>37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Abadi</vt:lpstr>
      <vt:lpstr>Aharoni</vt:lpstr>
      <vt:lpstr>Amazon Ember</vt:lpstr>
      <vt:lpstr>Arial</vt:lpstr>
      <vt:lpstr>Bahnschrift Condensed</vt:lpstr>
      <vt:lpstr>Baskerville Old Face</vt:lpstr>
      <vt:lpstr>Calibri</vt:lpstr>
      <vt:lpstr>Century Gothic</vt:lpstr>
      <vt:lpstr>Corbel</vt:lpstr>
      <vt:lpstr>Garamond</vt:lpstr>
      <vt:lpstr>Rage Italic</vt:lpstr>
      <vt:lpstr>Roboto</vt:lpstr>
      <vt:lpstr>Wingdings</vt:lpstr>
      <vt:lpstr>Wingdings 3</vt:lpstr>
      <vt:lpstr>Ion Boardroom</vt:lpstr>
      <vt:lpstr>Metadata: Simple Strategies</vt:lpstr>
      <vt:lpstr>Your Presenter:</vt:lpstr>
      <vt:lpstr>PowerPoint Presentation</vt:lpstr>
      <vt:lpstr>PowerPoint Presentation</vt:lpstr>
      <vt:lpstr>PowerPoint Presentation</vt:lpstr>
      <vt:lpstr>PowerPoint Presentation</vt:lpstr>
      <vt:lpstr>PowerPoint Presentation</vt:lpstr>
      <vt:lpstr>PowerPoint Presentation</vt:lpstr>
      <vt:lpstr>But FIRST:  take another look  at your book</vt:lpstr>
      <vt:lpstr>PowerPoint Presentation</vt:lpstr>
      <vt:lpstr>Determine your book’s  Marketing  ASSETS and STRENGTHS </vt:lpstr>
      <vt:lpstr>PowerPoint Presentation</vt:lpstr>
      <vt:lpstr>PowerPoint Presentation</vt:lpstr>
      <vt:lpstr>PowerPoint Presentation</vt:lpstr>
      <vt:lpstr>NOW  you’re ready for keywords</vt:lpstr>
      <vt:lpstr>PowerPoint Presentation</vt:lpstr>
      <vt:lpstr>Looking for Keywords?  (check your COMPS!)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Book Page Layout   </vt:lpstr>
      <vt:lpstr>PowerPoint Presentation</vt:lpstr>
      <vt:lpstr>Useful Sources:  https://kdp.amazon.com/en_US/help/topic/G201097560  https://www.ingramspark.com/lp/metadata-checklist  https://publisherrocket.com/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PAM SHEPPARD</dc:creator>
  <cp:lastModifiedBy>Karla Olson</cp:lastModifiedBy>
  <cp:revision>34</cp:revision>
  <dcterms:created xsi:type="dcterms:W3CDTF">2025-08-27T06:29:40Z</dcterms:created>
  <dcterms:modified xsi:type="dcterms:W3CDTF">2025-09-14T19:31:10Z</dcterms:modified>
</cp:coreProperties>
</file>